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8" r:id="rId3"/>
    <p:sldId id="257" r:id="rId4"/>
    <p:sldId id="265" r:id="rId5"/>
    <p:sldId id="270" r:id="rId6"/>
    <p:sldId id="269" r:id="rId7"/>
    <p:sldId id="268" r:id="rId8"/>
    <p:sldId id="267" r:id="rId9"/>
    <p:sldId id="266" r:id="rId10"/>
    <p:sldId id="274" r:id="rId11"/>
    <p:sldId id="271" r:id="rId12"/>
    <p:sldId id="273" r:id="rId13"/>
    <p:sldId id="272" r:id="rId14"/>
    <p:sldId id="275" r:id="rId15"/>
    <p:sldId id="276" r:id="rId16"/>
    <p:sldId id="264"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4E1B"/>
    <a:srgbClr val="5A1C1C"/>
    <a:srgbClr val="E8DFDF"/>
    <a:srgbClr val="BD16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58"/>
    <p:restoredTop sz="94683"/>
  </p:normalViewPr>
  <p:slideViewPr>
    <p:cSldViewPr snapToGrid="0">
      <p:cViewPr varScale="1">
        <p:scale>
          <a:sx n="56" d="100"/>
          <a:sy n="56" d="100"/>
        </p:scale>
        <p:origin x="56" y="4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B52151-87EC-684C-B99C-8131EFE24353}" type="datetimeFigureOut">
              <a:rPr lang="nl-NL" smtClean="0"/>
              <a:t>14-4-2025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FE98A5-7A3B-4146-B874-2ACFAAF7B979}" type="slidenum">
              <a:rPr lang="nl-NL" smtClean="0"/>
              <a:t>‹nr.›</a:t>
            </a:fld>
            <a:endParaRPr lang="nl-NL"/>
          </a:p>
        </p:txBody>
      </p:sp>
    </p:spTree>
    <p:extLst>
      <p:ext uri="{BB962C8B-B14F-4D97-AF65-F5344CB8AC3E}">
        <p14:creationId xmlns:p14="http://schemas.microsoft.com/office/powerpoint/2010/main" val="8847108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6C716A-BBB2-3E74-8907-ABE89393F84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E852009E-291E-FB28-555D-3CD55860B0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922922BA-2B57-430C-A778-C579C18A1EC9}"/>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5" name="Tijdelijke aanduiding voor voettekst 4">
            <a:extLst>
              <a:ext uri="{FF2B5EF4-FFF2-40B4-BE49-F238E27FC236}">
                <a16:creationId xmlns:a16="http://schemas.microsoft.com/office/drawing/2014/main" id="{EB5EA984-5913-2194-CE3B-A07A2B9BFA3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B4C1AE9-A121-1036-1673-963F7600999B}"/>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39107641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A6CEDF-0A01-6631-88C5-263D6FC4B5C8}"/>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58FFC0E8-ABE4-31EB-AD56-627757B4C68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4FBD7F-46E3-23C3-1615-DE60750F5BC9}"/>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5" name="Tijdelijke aanduiding voor voettekst 4">
            <a:extLst>
              <a:ext uri="{FF2B5EF4-FFF2-40B4-BE49-F238E27FC236}">
                <a16:creationId xmlns:a16="http://schemas.microsoft.com/office/drawing/2014/main" id="{4922F426-D412-80A6-8927-510799A2DB9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D58B2D9-311C-E7AA-F35D-10625EABDF4F}"/>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1265904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65763FF-4277-A2F6-085F-656DED1E5BA7}"/>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B5E22A55-8B09-93E2-F4AE-F368E60C549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9B8FBF2-067C-A7BF-63A9-7652058C9E75}"/>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5" name="Tijdelijke aanduiding voor voettekst 4">
            <a:extLst>
              <a:ext uri="{FF2B5EF4-FFF2-40B4-BE49-F238E27FC236}">
                <a16:creationId xmlns:a16="http://schemas.microsoft.com/office/drawing/2014/main" id="{9F38C37F-B1D6-50E8-4682-7A08F3618CE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3775D78-331B-CBD6-9BFC-D917218905E9}"/>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1709088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57A4ED-2B40-8BDB-BC26-F0C5D5E31CB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0AFF9CF7-5954-53F2-6B2A-9C2BE954AD8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5BEAA52-B32E-7C6F-BCA6-71F648FAB65A}"/>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5" name="Tijdelijke aanduiding voor voettekst 4">
            <a:extLst>
              <a:ext uri="{FF2B5EF4-FFF2-40B4-BE49-F238E27FC236}">
                <a16:creationId xmlns:a16="http://schemas.microsoft.com/office/drawing/2014/main" id="{AAFA7BDE-30BF-3987-FCFC-9942ED2745D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FFDBAF1-2991-78A0-5FD7-EBA016DB04E9}"/>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1593754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5DD711-A743-C76A-2B44-6C26AABCAA5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1A966031-F2E5-0BB7-37C9-07B299027C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75518A5F-9C4E-7369-DD05-1E1CCA572B0C}"/>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5" name="Tijdelijke aanduiding voor voettekst 4">
            <a:extLst>
              <a:ext uri="{FF2B5EF4-FFF2-40B4-BE49-F238E27FC236}">
                <a16:creationId xmlns:a16="http://schemas.microsoft.com/office/drawing/2014/main" id="{0CBCF6E1-C545-CCC5-298F-E9682F86FA2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976C843-9834-1540-3991-6039598D7A7C}"/>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3257977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5B55B1-A102-E170-5C40-991C8D71750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7F80B5E-7323-9C4F-2B98-7145A4B0891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C80F827-EE79-C4A7-A5CD-592D43C571B3}"/>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BB139A11-87B8-4040-651A-E7684F4A72E2}"/>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6" name="Tijdelijke aanduiding voor voettekst 5">
            <a:extLst>
              <a:ext uri="{FF2B5EF4-FFF2-40B4-BE49-F238E27FC236}">
                <a16:creationId xmlns:a16="http://schemas.microsoft.com/office/drawing/2014/main" id="{CBF3C9C8-C827-B77D-2D14-54D62A6A650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F8D0152-25BB-CD8D-A679-A045B5D7324C}"/>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2763701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73BAEB-6CF3-C32B-30CE-8C87717E7292}"/>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D7A2F235-B70B-DB0C-7B2D-8AF3383A5C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5D467E9-64C2-F833-AD07-BD18E4E5AB37}"/>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C3D60C5C-692B-54BA-EC64-1EFA611F9F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C57A041B-51B8-0FD1-36DB-0E4FB9647F3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7130E1C-4DDB-AA83-04D5-827C7839011C}"/>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8" name="Tijdelijke aanduiding voor voettekst 7">
            <a:extLst>
              <a:ext uri="{FF2B5EF4-FFF2-40B4-BE49-F238E27FC236}">
                <a16:creationId xmlns:a16="http://schemas.microsoft.com/office/drawing/2014/main" id="{B3CBE63B-97A1-8291-9AEA-D53B71B1B3D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AE572B7E-0BDE-E8DD-3B5A-C62099595F8B}"/>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2403023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F70E35-F262-6307-9C80-3B5355597080}"/>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154E7E2F-C37C-9683-DD30-A7A8269578FE}"/>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4" name="Tijdelijke aanduiding voor voettekst 3">
            <a:extLst>
              <a:ext uri="{FF2B5EF4-FFF2-40B4-BE49-F238E27FC236}">
                <a16:creationId xmlns:a16="http://schemas.microsoft.com/office/drawing/2014/main" id="{8473184F-E061-5197-36E0-EDCEA61B8A54}"/>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C8A2C37-D788-231F-6B4C-C8F218A583A9}"/>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1084527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14D7D1F-E3CF-ADF0-3F4D-9526783D2ED8}"/>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3" name="Tijdelijke aanduiding voor voettekst 2">
            <a:extLst>
              <a:ext uri="{FF2B5EF4-FFF2-40B4-BE49-F238E27FC236}">
                <a16:creationId xmlns:a16="http://schemas.microsoft.com/office/drawing/2014/main" id="{FC9C24F6-B252-656B-E921-57E43ADFCF20}"/>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E0632B72-12BD-515D-C7E9-694D103B5750}"/>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1299084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C1B148-6586-0441-FE17-A1C197FFA56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C5EFAD67-52FD-34A9-61CF-EE5DDE688A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621013D0-8A1B-D5B4-94F5-DD7AD85E3B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81FD600-A941-186D-FA73-70DF9EB98C5A}"/>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6" name="Tijdelijke aanduiding voor voettekst 5">
            <a:extLst>
              <a:ext uri="{FF2B5EF4-FFF2-40B4-BE49-F238E27FC236}">
                <a16:creationId xmlns:a16="http://schemas.microsoft.com/office/drawing/2014/main" id="{CBB379D6-3DD0-8312-C0C1-2B47C8DDF1D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FD78683-A77C-DB49-D039-6C4DEC1A84A7}"/>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2415259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5A476A-57E9-0DAB-CFDC-86ECEF13AFF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6396C09-9D67-FFBF-E77D-367764E4A8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7722C5E4-71ED-0C3B-E902-E90E47F1FB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36E76C8-1E84-18C0-625A-DDCF913F2B25}"/>
              </a:ext>
            </a:extLst>
          </p:cNvPr>
          <p:cNvSpPr>
            <a:spLocks noGrp="1"/>
          </p:cNvSpPr>
          <p:nvPr>
            <p:ph type="dt" sz="half" idx="10"/>
          </p:nvPr>
        </p:nvSpPr>
        <p:spPr/>
        <p:txBody>
          <a:bodyPr/>
          <a:lstStyle/>
          <a:p>
            <a:fld id="{6A90C47F-A40F-7848-943E-658A88DCCA29}" type="datetimeFigureOut">
              <a:rPr lang="nl-NL" smtClean="0"/>
              <a:t>14-4-2025</a:t>
            </a:fld>
            <a:endParaRPr lang="nl-NL"/>
          </a:p>
        </p:txBody>
      </p:sp>
      <p:sp>
        <p:nvSpPr>
          <p:cNvPr id="6" name="Tijdelijke aanduiding voor voettekst 5">
            <a:extLst>
              <a:ext uri="{FF2B5EF4-FFF2-40B4-BE49-F238E27FC236}">
                <a16:creationId xmlns:a16="http://schemas.microsoft.com/office/drawing/2014/main" id="{6F8EFE11-9CD8-1BF7-E9EA-AC62ABC6F7B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17820BB-2B6A-DF33-A6B5-0900FD7A9C12}"/>
              </a:ext>
            </a:extLst>
          </p:cNvPr>
          <p:cNvSpPr>
            <a:spLocks noGrp="1"/>
          </p:cNvSpPr>
          <p:nvPr>
            <p:ph type="sldNum" sz="quarter" idx="12"/>
          </p:nvPr>
        </p:nvSpPr>
        <p:spPr/>
        <p:txBody>
          <a:bodyPr/>
          <a:lstStyle/>
          <a:p>
            <a:fld id="{C3427F9D-3FDC-C64E-81FA-ADA01C5C47A7}" type="slidenum">
              <a:rPr lang="nl-NL" smtClean="0"/>
              <a:t>‹nr.›</a:t>
            </a:fld>
            <a:endParaRPr lang="nl-NL"/>
          </a:p>
        </p:txBody>
      </p:sp>
    </p:spTree>
    <p:extLst>
      <p:ext uri="{BB962C8B-B14F-4D97-AF65-F5344CB8AC3E}">
        <p14:creationId xmlns:p14="http://schemas.microsoft.com/office/powerpoint/2010/main" val="2982219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D1DCB1B-407E-D971-D3AC-552B5817C2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14A08E3-E93D-7669-CC18-88AC344C6F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7D9A253-FF7F-7022-0D8F-227A62634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90C47F-A40F-7848-943E-658A88DCCA29}" type="datetimeFigureOut">
              <a:rPr lang="nl-NL" smtClean="0"/>
              <a:t>14-4-2025</a:t>
            </a:fld>
            <a:endParaRPr lang="nl-NL"/>
          </a:p>
        </p:txBody>
      </p:sp>
      <p:sp>
        <p:nvSpPr>
          <p:cNvPr id="5" name="Tijdelijke aanduiding voor voettekst 4">
            <a:extLst>
              <a:ext uri="{FF2B5EF4-FFF2-40B4-BE49-F238E27FC236}">
                <a16:creationId xmlns:a16="http://schemas.microsoft.com/office/drawing/2014/main" id="{F7D9C1E5-4EE5-9394-8E93-B545E09D4E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7F24366B-8E90-C7A9-371A-93DDDB854C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427F9D-3FDC-C64E-81FA-ADA01C5C47A7}" type="slidenum">
              <a:rPr lang="nl-NL" smtClean="0"/>
              <a:t>‹nr.›</a:t>
            </a:fld>
            <a:endParaRPr lang="nl-NL"/>
          </a:p>
        </p:txBody>
      </p:sp>
    </p:spTree>
    <p:extLst>
      <p:ext uri="{BB962C8B-B14F-4D97-AF65-F5344CB8AC3E}">
        <p14:creationId xmlns:p14="http://schemas.microsoft.com/office/powerpoint/2010/main" val="22647626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Afbeelding 18">
            <a:extLst>
              <a:ext uri="{FF2B5EF4-FFF2-40B4-BE49-F238E27FC236}">
                <a16:creationId xmlns:a16="http://schemas.microsoft.com/office/drawing/2014/main" id="{EBA25663-76C8-AE22-96BB-604630DA6CF8}"/>
              </a:ext>
            </a:extLst>
          </p:cNvPr>
          <p:cNvPicPr>
            <a:picLocks noChangeAspect="1"/>
          </p:cNvPicPr>
          <p:nvPr/>
        </p:nvPicPr>
        <p:blipFill>
          <a:blip r:embed="rId2">
            <a:alphaModFix amt="70000"/>
          </a:blip>
          <a:stretch>
            <a:fillRect/>
          </a:stretch>
        </p:blipFill>
        <p:spPr>
          <a:xfrm>
            <a:off x="23612" y="8183"/>
            <a:ext cx="12192000" cy="6858000"/>
          </a:xfrm>
          <a:prstGeom prst="rect">
            <a:avLst/>
          </a:prstGeom>
        </p:spPr>
      </p:pic>
      <p:pic>
        <p:nvPicPr>
          <p:cNvPr id="5" name="Afbeelding 4">
            <a:extLst>
              <a:ext uri="{FF2B5EF4-FFF2-40B4-BE49-F238E27FC236}">
                <a16:creationId xmlns:a16="http://schemas.microsoft.com/office/drawing/2014/main" id="{EA35DAF9-36B5-B74A-3FC2-EF848EE21321}"/>
              </a:ext>
            </a:extLst>
          </p:cNvPr>
          <p:cNvPicPr>
            <a:picLocks noChangeAspect="1"/>
          </p:cNvPicPr>
          <p:nvPr/>
        </p:nvPicPr>
        <p:blipFill rotWithShape="1">
          <a:blip r:embed="rId3"/>
          <a:srcRect l="38017" t="1306" r="36043"/>
          <a:stretch/>
        </p:blipFill>
        <p:spPr>
          <a:xfrm>
            <a:off x="-10524" y="1"/>
            <a:ext cx="5080066" cy="6858000"/>
          </a:xfrm>
          <a:prstGeom prst="rect">
            <a:avLst/>
          </a:prstGeom>
        </p:spPr>
      </p:pic>
      <p:sp>
        <p:nvSpPr>
          <p:cNvPr id="6" name="Rechthoek 5">
            <a:extLst>
              <a:ext uri="{FF2B5EF4-FFF2-40B4-BE49-F238E27FC236}">
                <a16:creationId xmlns:a16="http://schemas.microsoft.com/office/drawing/2014/main" id="{2F7CC36B-2097-B027-0708-F80BE51E31BB}"/>
              </a:ext>
            </a:extLst>
          </p:cNvPr>
          <p:cNvSpPr/>
          <p:nvPr/>
        </p:nvSpPr>
        <p:spPr>
          <a:xfrm>
            <a:off x="5069541" y="-8181"/>
            <a:ext cx="7098847" cy="6557039"/>
          </a:xfrm>
          <a:prstGeom prst="rect">
            <a:avLst/>
          </a:prstGeom>
          <a:solidFill>
            <a:srgbClr val="EA4E1B"/>
          </a:solidFill>
          <a:ln>
            <a:solidFill>
              <a:srgbClr val="EA4E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solidFill>
                <a:srgbClr val="BD161E"/>
              </a:solidFill>
            </a:endParaRPr>
          </a:p>
        </p:txBody>
      </p:sp>
      <p:sp>
        <p:nvSpPr>
          <p:cNvPr id="8" name="Tekstvak 7">
            <a:extLst>
              <a:ext uri="{FF2B5EF4-FFF2-40B4-BE49-F238E27FC236}">
                <a16:creationId xmlns:a16="http://schemas.microsoft.com/office/drawing/2014/main" id="{DCE64603-CE99-784A-5EB3-00290C4EECDB}"/>
              </a:ext>
            </a:extLst>
          </p:cNvPr>
          <p:cNvSpPr txBox="1"/>
          <p:nvPr/>
        </p:nvSpPr>
        <p:spPr>
          <a:xfrm>
            <a:off x="5441655" y="2613406"/>
            <a:ext cx="6925106" cy="1862048"/>
          </a:xfrm>
          <a:prstGeom prst="rect">
            <a:avLst/>
          </a:prstGeom>
          <a:noFill/>
        </p:spPr>
        <p:txBody>
          <a:bodyPr wrap="square">
            <a:spAutoFit/>
          </a:bodyPr>
          <a:lstStyle/>
          <a:p>
            <a:pPr>
              <a:lnSpc>
                <a:spcPts val="6920"/>
              </a:lnSpc>
              <a:spcBef>
                <a:spcPts val="600"/>
              </a:spcBef>
            </a:pPr>
            <a:r>
              <a:rPr lang="nl-NL" sz="6000" dirty="0"/>
              <a:t>Interprofessioneel opleiden</a:t>
            </a:r>
            <a:endParaRPr lang="nl-NL" sz="6000" b="1" dirty="0">
              <a:solidFill>
                <a:schemeClr val="bg1"/>
              </a:solidFill>
              <a:effectLst/>
              <a:latin typeface="Aptos" panose="020B0004020202020204" pitchFamily="34" charset="0"/>
            </a:endParaRPr>
          </a:p>
        </p:txBody>
      </p:sp>
      <p:pic>
        <p:nvPicPr>
          <p:cNvPr id="11" name="Afbeelding 10">
            <a:extLst>
              <a:ext uri="{FF2B5EF4-FFF2-40B4-BE49-F238E27FC236}">
                <a16:creationId xmlns:a16="http://schemas.microsoft.com/office/drawing/2014/main" id="{2095C8F7-B926-3680-F019-F3EA0C5858F8}"/>
              </a:ext>
            </a:extLst>
          </p:cNvPr>
          <p:cNvPicPr>
            <a:picLocks noChangeAspect="1"/>
          </p:cNvPicPr>
          <p:nvPr/>
        </p:nvPicPr>
        <p:blipFill>
          <a:blip r:embed="rId4"/>
          <a:stretch>
            <a:fillRect/>
          </a:stretch>
        </p:blipFill>
        <p:spPr>
          <a:xfrm>
            <a:off x="-10525" y="6008511"/>
            <a:ext cx="12202525" cy="841306"/>
          </a:xfrm>
          <a:prstGeom prst="rect">
            <a:avLst/>
          </a:prstGeom>
        </p:spPr>
      </p:pic>
      <p:pic>
        <p:nvPicPr>
          <p:cNvPr id="12" name="Afbeelding 11">
            <a:extLst>
              <a:ext uri="{FF2B5EF4-FFF2-40B4-BE49-F238E27FC236}">
                <a16:creationId xmlns:a16="http://schemas.microsoft.com/office/drawing/2014/main" id="{491504EB-3FCC-62CC-5A82-18EAD37044C8}"/>
              </a:ext>
            </a:extLst>
          </p:cNvPr>
          <p:cNvPicPr>
            <a:picLocks noChangeAspect="1"/>
          </p:cNvPicPr>
          <p:nvPr/>
        </p:nvPicPr>
        <p:blipFill>
          <a:blip r:embed="rId5"/>
          <a:stretch>
            <a:fillRect/>
          </a:stretch>
        </p:blipFill>
        <p:spPr>
          <a:xfrm>
            <a:off x="9118431" y="6071620"/>
            <a:ext cx="2707579" cy="587973"/>
          </a:xfrm>
          <a:prstGeom prst="rect">
            <a:avLst/>
          </a:prstGeom>
        </p:spPr>
      </p:pic>
      <p:sp>
        <p:nvSpPr>
          <p:cNvPr id="13" name="Tekstvak 12">
            <a:extLst>
              <a:ext uri="{FF2B5EF4-FFF2-40B4-BE49-F238E27FC236}">
                <a16:creationId xmlns:a16="http://schemas.microsoft.com/office/drawing/2014/main" id="{5052BE9F-6E34-0F9A-897F-101C1096BE24}"/>
              </a:ext>
            </a:extLst>
          </p:cNvPr>
          <p:cNvSpPr txBox="1"/>
          <p:nvPr/>
        </p:nvSpPr>
        <p:spPr>
          <a:xfrm>
            <a:off x="5441655" y="4691361"/>
            <a:ext cx="6662830" cy="1138773"/>
          </a:xfrm>
          <a:prstGeom prst="rect">
            <a:avLst/>
          </a:prstGeom>
          <a:noFill/>
        </p:spPr>
        <p:txBody>
          <a:bodyPr wrap="square">
            <a:spAutoFit/>
          </a:bodyPr>
          <a:lstStyle/>
          <a:p>
            <a:r>
              <a:rPr lang="nl-NL" sz="2800" dirty="0"/>
              <a:t>De kracht van leernetwerken in Leidsche Rijn</a:t>
            </a:r>
          </a:p>
          <a:p>
            <a:endParaRPr lang="nl-NL" sz="2000" b="1" dirty="0">
              <a:solidFill>
                <a:srgbClr val="5A1C1C"/>
              </a:solidFill>
              <a:effectLst/>
              <a:latin typeface="Aptos SemiBold" panose="020B0004020202020204" pitchFamily="34" charset="0"/>
            </a:endParaRPr>
          </a:p>
          <a:p>
            <a:r>
              <a:rPr lang="nl-NL" sz="2000" b="1" dirty="0">
                <a:solidFill>
                  <a:srgbClr val="5A1C1C"/>
                </a:solidFill>
                <a:effectLst/>
                <a:latin typeface="Aptos SemiBold" panose="020B0004020202020204" pitchFamily="34" charset="0"/>
              </a:rPr>
              <a:t>Jeremy </a:t>
            </a:r>
            <a:r>
              <a:rPr lang="nl-NL" sz="2000" b="1" dirty="0" err="1">
                <a:solidFill>
                  <a:srgbClr val="5A1C1C"/>
                </a:solidFill>
                <a:effectLst/>
                <a:latin typeface="Aptos SemiBold" panose="020B0004020202020204" pitchFamily="34" charset="0"/>
              </a:rPr>
              <a:t>Panhuis</a:t>
            </a:r>
            <a:r>
              <a:rPr lang="nl-NL" sz="2000" b="1" dirty="0">
                <a:solidFill>
                  <a:srgbClr val="5A1C1C"/>
                </a:solidFill>
                <a:latin typeface="Aptos SemiBold" panose="020B0004020202020204" pitchFamily="34" charset="0"/>
              </a:rPr>
              <a:t>, </a:t>
            </a:r>
            <a:r>
              <a:rPr lang="nl-NL" sz="2000" b="1" dirty="0">
                <a:solidFill>
                  <a:srgbClr val="5A1C1C"/>
                </a:solidFill>
                <a:effectLst/>
                <a:latin typeface="Aptos SemiBold" panose="020B0004020202020204" pitchFamily="34" charset="0"/>
              </a:rPr>
              <a:t>Roos van Dijk, Audre</a:t>
            </a:r>
            <a:r>
              <a:rPr lang="nl-NL" sz="2000" b="1" dirty="0">
                <a:solidFill>
                  <a:srgbClr val="5A1C1C"/>
                </a:solidFill>
                <a:latin typeface="Aptos SemiBold" panose="020B0004020202020204" pitchFamily="34" charset="0"/>
              </a:rPr>
              <a:t>y Mahn</a:t>
            </a:r>
            <a:endParaRPr lang="nl-NL" sz="2000" b="1" dirty="0">
              <a:solidFill>
                <a:srgbClr val="5A1C1C"/>
              </a:solidFill>
              <a:effectLst/>
              <a:latin typeface="Aptos SemiBold" panose="020B0004020202020204" pitchFamily="34" charset="0"/>
            </a:endParaRPr>
          </a:p>
        </p:txBody>
      </p:sp>
    </p:spTree>
    <p:extLst>
      <p:ext uri="{BB962C8B-B14F-4D97-AF65-F5344CB8AC3E}">
        <p14:creationId xmlns:p14="http://schemas.microsoft.com/office/powerpoint/2010/main" val="27488395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346090D7-E595-6067-7C9F-0086732728B3}"/>
              </a:ext>
            </a:extLst>
          </p:cNvPr>
          <p:cNvPicPr>
            <a:picLocks noChangeAspect="1"/>
          </p:cNvPicPr>
          <p:nvPr/>
        </p:nvPicPr>
        <p:blipFill>
          <a:blip r:embed="rId2"/>
          <a:stretch>
            <a:fillRect/>
          </a:stretch>
        </p:blipFill>
        <p:spPr>
          <a:xfrm>
            <a:off x="6584208" y="1401904"/>
            <a:ext cx="5401524" cy="4054191"/>
          </a:xfrm>
          <a:prstGeom prst="rect">
            <a:avLst/>
          </a:prstGeom>
        </p:spPr>
      </p:pic>
      <p:sp>
        <p:nvSpPr>
          <p:cNvPr id="2" name="Titel 1">
            <a:extLst>
              <a:ext uri="{FF2B5EF4-FFF2-40B4-BE49-F238E27FC236}">
                <a16:creationId xmlns:a16="http://schemas.microsoft.com/office/drawing/2014/main" id="{EA109311-B22B-E06E-2A3A-D51AC85C1189}"/>
              </a:ext>
            </a:extLst>
          </p:cNvPr>
          <p:cNvSpPr>
            <a:spLocks noGrp="1"/>
          </p:cNvSpPr>
          <p:nvPr>
            <p:ph type="title"/>
          </p:nvPr>
        </p:nvSpPr>
        <p:spPr/>
        <p:txBody>
          <a:bodyPr/>
          <a:lstStyle/>
          <a:p>
            <a:endParaRPr lang="nl-NL" dirty="0"/>
          </a:p>
        </p:txBody>
      </p:sp>
      <p:pic>
        <p:nvPicPr>
          <p:cNvPr id="4" name="Tijdelijke aanduiding voor inhoud 3">
            <a:extLst>
              <a:ext uri="{FF2B5EF4-FFF2-40B4-BE49-F238E27FC236}">
                <a16:creationId xmlns:a16="http://schemas.microsoft.com/office/drawing/2014/main" id="{936E643B-8E69-D509-BB04-FFBAE295394C}"/>
              </a:ext>
            </a:extLst>
          </p:cNvPr>
          <p:cNvPicPr>
            <a:picLocks noGrp="1" noChangeAspect="1"/>
          </p:cNvPicPr>
          <p:nvPr>
            <p:ph idx="1"/>
          </p:nvPr>
        </p:nvPicPr>
        <p:blipFill>
          <a:blip r:embed="rId3"/>
          <a:stretch>
            <a:fillRect/>
          </a:stretch>
        </p:blipFill>
        <p:spPr>
          <a:xfrm>
            <a:off x="694476" y="1401904"/>
            <a:ext cx="5401524" cy="4054191"/>
          </a:xfrm>
          <a:prstGeom prst="rect">
            <a:avLst/>
          </a:prstGeom>
        </p:spPr>
      </p:pic>
      <p:pic>
        <p:nvPicPr>
          <p:cNvPr id="6" name="Afbeelding 5">
            <a:extLst>
              <a:ext uri="{FF2B5EF4-FFF2-40B4-BE49-F238E27FC236}">
                <a16:creationId xmlns:a16="http://schemas.microsoft.com/office/drawing/2014/main" id="{9A78DCAC-8075-7CC7-3EA6-2B959C253295}"/>
              </a:ext>
            </a:extLst>
          </p:cNvPr>
          <p:cNvPicPr>
            <a:picLocks noChangeAspect="1"/>
          </p:cNvPicPr>
          <p:nvPr/>
        </p:nvPicPr>
        <p:blipFill>
          <a:blip r:embed="rId4"/>
          <a:stretch>
            <a:fillRect/>
          </a:stretch>
        </p:blipFill>
        <p:spPr>
          <a:xfrm>
            <a:off x="1157812" y="5593808"/>
            <a:ext cx="4474852" cy="768163"/>
          </a:xfrm>
          <a:prstGeom prst="rect">
            <a:avLst/>
          </a:prstGeom>
        </p:spPr>
      </p:pic>
      <p:pic>
        <p:nvPicPr>
          <p:cNvPr id="7" name="Afbeelding 6">
            <a:extLst>
              <a:ext uri="{FF2B5EF4-FFF2-40B4-BE49-F238E27FC236}">
                <a16:creationId xmlns:a16="http://schemas.microsoft.com/office/drawing/2014/main" id="{8E72F901-DA35-AF20-9522-C7D4C367BD26}"/>
              </a:ext>
            </a:extLst>
          </p:cNvPr>
          <p:cNvPicPr>
            <a:picLocks noChangeAspect="1"/>
          </p:cNvPicPr>
          <p:nvPr/>
        </p:nvPicPr>
        <p:blipFill>
          <a:blip r:embed="rId5"/>
          <a:stretch>
            <a:fillRect/>
          </a:stretch>
        </p:blipFill>
        <p:spPr>
          <a:xfrm>
            <a:off x="6847904" y="5593808"/>
            <a:ext cx="4371211" cy="768163"/>
          </a:xfrm>
          <a:prstGeom prst="rect">
            <a:avLst/>
          </a:prstGeom>
        </p:spPr>
      </p:pic>
    </p:spTree>
    <p:extLst>
      <p:ext uri="{BB962C8B-B14F-4D97-AF65-F5344CB8AC3E}">
        <p14:creationId xmlns:p14="http://schemas.microsoft.com/office/powerpoint/2010/main" val="3245523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1292D-6281-E038-8423-D5B7456FE1C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98816AD-2C74-3C23-9DCE-7C1E41B101AA}"/>
              </a:ext>
            </a:extLst>
          </p:cNvPr>
          <p:cNvSpPr>
            <a:spLocks noGrp="1"/>
          </p:cNvSpPr>
          <p:nvPr>
            <p:ph type="title"/>
          </p:nvPr>
        </p:nvSpPr>
        <p:spPr>
          <a:xfrm>
            <a:off x="838199" y="1010585"/>
            <a:ext cx="7730447" cy="589616"/>
          </a:xfrm>
        </p:spPr>
        <p:txBody>
          <a:bodyPr>
            <a:normAutofit fontScale="90000"/>
          </a:bodyPr>
          <a:lstStyle/>
          <a:p>
            <a:r>
              <a:rPr lang="nl-NL" sz="4800" b="1" dirty="0">
                <a:solidFill>
                  <a:srgbClr val="EA4E1B"/>
                </a:solidFill>
                <a:latin typeface="Aptos" panose="020B0004020202020204" pitchFamily="34" charset="0"/>
              </a:rPr>
              <a:t>Ervaringen van studenten</a:t>
            </a:r>
          </a:p>
        </p:txBody>
      </p:sp>
      <p:pic>
        <p:nvPicPr>
          <p:cNvPr id="3" name="Tijdelijke aanduiding voor inhoud 2">
            <a:extLst>
              <a:ext uri="{FF2B5EF4-FFF2-40B4-BE49-F238E27FC236}">
                <a16:creationId xmlns:a16="http://schemas.microsoft.com/office/drawing/2014/main" id="{9BB35ACE-22CF-9EA0-18BB-7A64B9131BB1}"/>
              </a:ext>
            </a:extLst>
          </p:cNvPr>
          <p:cNvPicPr>
            <a:picLocks noGrp="1" noChangeAspect="1"/>
          </p:cNvPicPr>
          <p:nvPr>
            <p:ph idx="1"/>
          </p:nvPr>
        </p:nvPicPr>
        <p:blipFill>
          <a:blip r:embed="rId2"/>
          <a:stretch>
            <a:fillRect/>
          </a:stretch>
        </p:blipFill>
        <p:spPr>
          <a:xfrm>
            <a:off x="1091537" y="1635669"/>
            <a:ext cx="4566300" cy="3060457"/>
          </a:xfrm>
          <a:prstGeom prst="rect">
            <a:avLst/>
          </a:prstGeom>
        </p:spPr>
      </p:pic>
      <p:sp>
        <p:nvSpPr>
          <p:cNvPr id="12" name="Titel 1">
            <a:extLst>
              <a:ext uri="{FF2B5EF4-FFF2-40B4-BE49-F238E27FC236}">
                <a16:creationId xmlns:a16="http://schemas.microsoft.com/office/drawing/2014/main" id="{76A1C040-F730-CB99-FBAA-1A522E1EBEB7}"/>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EEA14C77-C1C1-CF5E-72B3-D2051CA97880}"/>
              </a:ext>
            </a:extLst>
          </p:cNvPr>
          <p:cNvPicPr>
            <a:picLocks noChangeAspect="1"/>
          </p:cNvPicPr>
          <p:nvPr/>
        </p:nvPicPr>
        <p:blipFill>
          <a:blip r:embed="rId3"/>
          <a:stretch>
            <a:fillRect/>
          </a:stretch>
        </p:blipFill>
        <p:spPr>
          <a:xfrm>
            <a:off x="9765281" y="6217304"/>
            <a:ext cx="1982168" cy="430444"/>
          </a:xfrm>
          <a:prstGeom prst="rect">
            <a:avLst/>
          </a:prstGeom>
        </p:spPr>
      </p:pic>
      <p:pic>
        <p:nvPicPr>
          <p:cNvPr id="4" name="Afbeelding 3">
            <a:extLst>
              <a:ext uri="{FF2B5EF4-FFF2-40B4-BE49-F238E27FC236}">
                <a16:creationId xmlns:a16="http://schemas.microsoft.com/office/drawing/2014/main" id="{92A46674-7C85-D696-F94C-7797E53CC257}"/>
              </a:ext>
            </a:extLst>
          </p:cNvPr>
          <p:cNvPicPr>
            <a:picLocks noChangeAspect="1"/>
          </p:cNvPicPr>
          <p:nvPr/>
        </p:nvPicPr>
        <p:blipFill>
          <a:blip r:embed="rId4"/>
          <a:stretch>
            <a:fillRect/>
          </a:stretch>
        </p:blipFill>
        <p:spPr>
          <a:xfrm>
            <a:off x="7399870" y="1848630"/>
            <a:ext cx="3700593" cy="2359356"/>
          </a:xfrm>
          <a:prstGeom prst="rect">
            <a:avLst/>
          </a:prstGeom>
        </p:spPr>
      </p:pic>
      <p:pic>
        <p:nvPicPr>
          <p:cNvPr id="5" name="Afbeelding 4">
            <a:extLst>
              <a:ext uri="{FF2B5EF4-FFF2-40B4-BE49-F238E27FC236}">
                <a16:creationId xmlns:a16="http://schemas.microsoft.com/office/drawing/2014/main" id="{97E3D5C2-6F2D-E479-134F-7C384064533F}"/>
              </a:ext>
            </a:extLst>
          </p:cNvPr>
          <p:cNvPicPr>
            <a:picLocks noChangeAspect="1"/>
          </p:cNvPicPr>
          <p:nvPr/>
        </p:nvPicPr>
        <p:blipFill>
          <a:blip r:embed="rId5"/>
          <a:stretch>
            <a:fillRect/>
          </a:stretch>
        </p:blipFill>
        <p:spPr>
          <a:xfrm>
            <a:off x="4792131" y="3997676"/>
            <a:ext cx="5188146" cy="2475191"/>
          </a:xfrm>
          <a:prstGeom prst="rect">
            <a:avLst/>
          </a:prstGeom>
        </p:spPr>
      </p:pic>
    </p:spTree>
    <p:extLst>
      <p:ext uri="{BB962C8B-B14F-4D97-AF65-F5344CB8AC3E}">
        <p14:creationId xmlns:p14="http://schemas.microsoft.com/office/powerpoint/2010/main" val="3820160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1C032-C85C-7BFD-DF64-73BAB228D21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FC8519B-9A41-6B2E-A7E5-F24EC53A79A9}"/>
              </a:ext>
            </a:extLst>
          </p:cNvPr>
          <p:cNvSpPr>
            <a:spLocks noGrp="1"/>
          </p:cNvSpPr>
          <p:nvPr>
            <p:ph type="title"/>
          </p:nvPr>
        </p:nvSpPr>
        <p:spPr>
          <a:xfrm>
            <a:off x="838199" y="1010585"/>
            <a:ext cx="10833243" cy="589616"/>
          </a:xfrm>
        </p:spPr>
        <p:txBody>
          <a:bodyPr>
            <a:normAutofit fontScale="90000"/>
          </a:bodyPr>
          <a:lstStyle/>
          <a:p>
            <a:r>
              <a:rPr lang="nl-NL" sz="4800" b="1" dirty="0">
                <a:solidFill>
                  <a:srgbClr val="EA4E1B"/>
                </a:solidFill>
                <a:latin typeface="Aptos" panose="020B0004020202020204" pitchFamily="34" charset="0"/>
              </a:rPr>
              <a:t>Ervaringen van studenten uit het leernetwerk</a:t>
            </a:r>
          </a:p>
        </p:txBody>
      </p:sp>
      <p:sp>
        <p:nvSpPr>
          <p:cNvPr id="11" name="Tijdelijke aanduiding voor inhoud 10">
            <a:extLst>
              <a:ext uri="{FF2B5EF4-FFF2-40B4-BE49-F238E27FC236}">
                <a16:creationId xmlns:a16="http://schemas.microsoft.com/office/drawing/2014/main" id="{3AAB5F4F-ED58-1123-EBBE-9AEC1EAF1508}"/>
              </a:ext>
            </a:extLst>
          </p:cNvPr>
          <p:cNvSpPr>
            <a:spLocks noGrp="1"/>
          </p:cNvSpPr>
          <p:nvPr>
            <p:ph idx="1"/>
          </p:nvPr>
        </p:nvSpPr>
        <p:spPr>
          <a:xfrm>
            <a:off x="997020" y="2688655"/>
            <a:ext cx="10515600" cy="4351338"/>
          </a:xfrm>
        </p:spPr>
        <p:txBody>
          <a:bodyPr>
            <a:normAutofit/>
          </a:bodyPr>
          <a:lstStyle/>
          <a:p>
            <a:r>
              <a:rPr lang="nl-NL" dirty="0"/>
              <a:t>Waar is het leernetwerk verrijkend geweest? </a:t>
            </a:r>
          </a:p>
          <a:p>
            <a:r>
              <a:rPr lang="nl-NL" dirty="0"/>
              <a:t>Wat heeft het mij gebracht in de context van mijn toekomstig leraarschap? </a:t>
            </a:r>
          </a:p>
          <a:p>
            <a:r>
              <a:rPr lang="nl-NL" dirty="0">
                <a:ea typeface="Calibri"/>
                <a:cs typeface="Calibri"/>
              </a:rPr>
              <a:t>Wat voor bijdrage heeft het leernetwerk gehad aan mijn studie?</a:t>
            </a:r>
            <a:endParaRPr lang="nl-NL" dirty="0"/>
          </a:p>
          <a:p>
            <a:endParaRPr lang="nl-NL" dirty="0">
              <a:ea typeface="Calibri"/>
              <a:cs typeface="Calibri"/>
            </a:endParaRPr>
          </a:p>
        </p:txBody>
      </p:sp>
      <p:sp>
        <p:nvSpPr>
          <p:cNvPr id="12" name="Titel 1">
            <a:extLst>
              <a:ext uri="{FF2B5EF4-FFF2-40B4-BE49-F238E27FC236}">
                <a16:creationId xmlns:a16="http://schemas.microsoft.com/office/drawing/2014/main" id="{205976BE-7AED-3D33-FA8E-6A1F6C303F6D}"/>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7B54EA25-0937-6FA0-B47E-8FCF7ECB303C}"/>
              </a:ext>
            </a:extLst>
          </p:cNvPr>
          <p:cNvPicPr>
            <a:picLocks noChangeAspect="1"/>
          </p:cNvPicPr>
          <p:nvPr/>
        </p:nvPicPr>
        <p:blipFill>
          <a:blip r:embed="rId2"/>
          <a:stretch>
            <a:fillRect/>
          </a:stretch>
        </p:blipFill>
        <p:spPr>
          <a:xfrm>
            <a:off x="9765281" y="6217304"/>
            <a:ext cx="1982168" cy="430444"/>
          </a:xfrm>
          <a:prstGeom prst="rect">
            <a:avLst/>
          </a:prstGeom>
        </p:spPr>
      </p:pic>
    </p:spTree>
    <p:extLst>
      <p:ext uri="{BB962C8B-B14F-4D97-AF65-F5344CB8AC3E}">
        <p14:creationId xmlns:p14="http://schemas.microsoft.com/office/powerpoint/2010/main" val="519329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93C92-C6C3-7F67-1CD4-99D3A870E6BF}"/>
            </a:ext>
          </a:extLst>
        </p:cNvPr>
        <p:cNvGrpSpPr/>
        <p:nvPr/>
      </p:nvGrpSpPr>
      <p:grpSpPr>
        <a:xfrm>
          <a:off x="0" y="0"/>
          <a:ext cx="0" cy="0"/>
          <a:chOff x="0" y="0"/>
          <a:chExt cx="0" cy="0"/>
        </a:xfrm>
      </p:grpSpPr>
      <p:pic>
        <p:nvPicPr>
          <p:cNvPr id="3" name="Afbeelding 2">
            <a:extLst>
              <a:ext uri="{FF2B5EF4-FFF2-40B4-BE49-F238E27FC236}">
                <a16:creationId xmlns:a16="http://schemas.microsoft.com/office/drawing/2014/main" id="{FD625DE7-F875-5207-408F-227BEF7D4F73}"/>
              </a:ext>
            </a:extLst>
          </p:cNvPr>
          <p:cNvPicPr>
            <a:picLocks noChangeAspect="1"/>
          </p:cNvPicPr>
          <p:nvPr/>
        </p:nvPicPr>
        <p:blipFill>
          <a:blip r:embed="rId2">
            <a:duotone>
              <a:schemeClr val="accent2">
                <a:shade val="45000"/>
                <a:satMod val="135000"/>
              </a:schemeClr>
              <a:prstClr val="white"/>
            </a:duotone>
          </a:blip>
          <a:stretch>
            <a:fillRect/>
          </a:stretch>
        </p:blipFill>
        <p:spPr>
          <a:xfrm>
            <a:off x="6406145" y="1978936"/>
            <a:ext cx="6242845" cy="3249450"/>
          </a:xfrm>
          <a:prstGeom prst="rect">
            <a:avLst/>
          </a:prstGeom>
        </p:spPr>
      </p:pic>
      <p:sp>
        <p:nvSpPr>
          <p:cNvPr id="2" name="Titel 1">
            <a:extLst>
              <a:ext uri="{FF2B5EF4-FFF2-40B4-BE49-F238E27FC236}">
                <a16:creationId xmlns:a16="http://schemas.microsoft.com/office/drawing/2014/main" id="{3EAC9FDC-ACD1-E979-2DA1-290668FAA0C6}"/>
              </a:ext>
            </a:extLst>
          </p:cNvPr>
          <p:cNvSpPr>
            <a:spLocks noGrp="1"/>
          </p:cNvSpPr>
          <p:nvPr>
            <p:ph type="title"/>
          </p:nvPr>
        </p:nvSpPr>
        <p:spPr>
          <a:xfrm>
            <a:off x="838199" y="1010585"/>
            <a:ext cx="9805827" cy="589616"/>
          </a:xfrm>
        </p:spPr>
        <p:txBody>
          <a:bodyPr>
            <a:normAutofit fontScale="90000"/>
          </a:bodyPr>
          <a:lstStyle/>
          <a:p>
            <a:r>
              <a:rPr lang="nl-NL" sz="4800" b="1" dirty="0">
                <a:solidFill>
                  <a:srgbClr val="EA4E1B"/>
                </a:solidFill>
                <a:latin typeface="Aptos" panose="020B0004020202020204" pitchFamily="34" charset="0"/>
              </a:rPr>
              <a:t>Ervaringen en kansen uit jullie context</a:t>
            </a:r>
          </a:p>
        </p:txBody>
      </p:sp>
      <p:sp>
        <p:nvSpPr>
          <p:cNvPr id="11" name="Tijdelijke aanduiding voor inhoud 10">
            <a:extLst>
              <a:ext uri="{FF2B5EF4-FFF2-40B4-BE49-F238E27FC236}">
                <a16:creationId xmlns:a16="http://schemas.microsoft.com/office/drawing/2014/main" id="{9563FE93-EBD7-9C8B-A636-167CD2288278}"/>
              </a:ext>
            </a:extLst>
          </p:cNvPr>
          <p:cNvSpPr>
            <a:spLocks noGrp="1"/>
          </p:cNvSpPr>
          <p:nvPr>
            <p:ph idx="1"/>
          </p:nvPr>
        </p:nvSpPr>
        <p:spPr>
          <a:xfrm>
            <a:off x="838200" y="1825625"/>
            <a:ext cx="6209872" cy="4351338"/>
          </a:xfrm>
        </p:spPr>
        <p:txBody>
          <a:bodyPr>
            <a:normAutofit/>
          </a:bodyPr>
          <a:lstStyle/>
          <a:p>
            <a:pPr marL="342900" indent="-342900" fontAlgn="base">
              <a:buFont typeface="Arial" panose="020B0604020202020204" pitchFamily="34" charset="0"/>
              <a:buChar char="•"/>
            </a:pPr>
            <a:r>
              <a:rPr lang="nl-NL" b="0" dirty="0"/>
              <a:t>W</a:t>
            </a:r>
            <a:r>
              <a:rPr lang="nl-NL" b="0" i="0" dirty="0">
                <a:effectLst/>
              </a:rPr>
              <a:t>elke kansen zie je voor samenwerkingen in jouw context?</a:t>
            </a:r>
          </a:p>
          <a:p>
            <a:pPr marL="342900" indent="-342900" fontAlgn="base">
              <a:buFont typeface="Arial" panose="020B0604020202020204" pitchFamily="34" charset="0"/>
              <a:buChar char="•"/>
            </a:pPr>
            <a:r>
              <a:rPr lang="nl-NL" b="0" i="0" dirty="0">
                <a:effectLst/>
              </a:rPr>
              <a:t>Hoe zou een dergelijke samenwerking in jouw praktijk kunnen werken?</a:t>
            </a:r>
          </a:p>
          <a:p>
            <a:pPr marL="342900" indent="-342900" fontAlgn="base">
              <a:buFont typeface="Arial" panose="020B0604020202020204" pitchFamily="34" charset="0"/>
              <a:buChar char="•"/>
            </a:pPr>
            <a:r>
              <a:rPr lang="nl-NL" b="0" i="0" dirty="0">
                <a:effectLst/>
              </a:rPr>
              <a:t>Welke voorbeelden van interprofessioneel samenwerken bestaan er reeds in jullie praktijk? Wat zijn de successen?</a:t>
            </a:r>
          </a:p>
          <a:p>
            <a:pPr marL="342900" indent="-342900" fontAlgn="base">
              <a:buFont typeface="Arial" panose="020B0604020202020204" pitchFamily="34" charset="0"/>
              <a:buChar char="•"/>
            </a:pPr>
            <a:r>
              <a:rPr lang="nl-NL" b="0" dirty="0"/>
              <a:t>Hoe zou je dit kunnen uitbreiden naar interprofessioneel opleiden? </a:t>
            </a:r>
            <a:endParaRPr lang="nl-NL" b="0" i="0" dirty="0">
              <a:effectLst/>
            </a:endParaRPr>
          </a:p>
        </p:txBody>
      </p:sp>
      <p:sp>
        <p:nvSpPr>
          <p:cNvPr id="12" name="Titel 1">
            <a:extLst>
              <a:ext uri="{FF2B5EF4-FFF2-40B4-BE49-F238E27FC236}">
                <a16:creationId xmlns:a16="http://schemas.microsoft.com/office/drawing/2014/main" id="{1C93C4F7-2D7F-E6C3-079C-FE388EDF0C97}"/>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6037226A-6124-7936-528A-71176461700E}"/>
              </a:ext>
            </a:extLst>
          </p:cNvPr>
          <p:cNvPicPr>
            <a:picLocks noChangeAspect="1"/>
          </p:cNvPicPr>
          <p:nvPr/>
        </p:nvPicPr>
        <p:blipFill>
          <a:blip r:embed="rId3"/>
          <a:stretch>
            <a:fillRect/>
          </a:stretch>
        </p:blipFill>
        <p:spPr>
          <a:xfrm>
            <a:off x="9765281" y="6217304"/>
            <a:ext cx="1982168" cy="430444"/>
          </a:xfrm>
          <a:prstGeom prst="rect">
            <a:avLst/>
          </a:prstGeom>
        </p:spPr>
      </p:pic>
    </p:spTree>
    <p:extLst>
      <p:ext uri="{BB962C8B-B14F-4D97-AF65-F5344CB8AC3E}">
        <p14:creationId xmlns:p14="http://schemas.microsoft.com/office/powerpoint/2010/main" val="1885361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244CD-0446-FC71-F079-913FD2CD15B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2E276A0-16B4-5A59-16B2-B830DE0AD123}"/>
              </a:ext>
            </a:extLst>
          </p:cNvPr>
          <p:cNvSpPr>
            <a:spLocks noGrp="1"/>
          </p:cNvSpPr>
          <p:nvPr>
            <p:ph type="title"/>
          </p:nvPr>
        </p:nvSpPr>
        <p:spPr>
          <a:xfrm>
            <a:off x="838200" y="1010585"/>
            <a:ext cx="3881718" cy="589616"/>
          </a:xfrm>
        </p:spPr>
        <p:txBody>
          <a:bodyPr>
            <a:normAutofit fontScale="90000"/>
          </a:bodyPr>
          <a:lstStyle/>
          <a:p>
            <a:r>
              <a:rPr lang="nl-NL" sz="4800" b="1" dirty="0">
                <a:solidFill>
                  <a:srgbClr val="EA4E1B"/>
                </a:solidFill>
                <a:latin typeface="Aptos" panose="020B0004020202020204" pitchFamily="34" charset="0"/>
              </a:rPr>
              <a:t>Afronding</a:t>
            </a:r>
          </a:p>
        </p:txBody>
      </p:sp>
      <p:sp>
        <p:nvSpPr>
          <p:cNvPr id="11" name="Tijdelijke aanduiding voor inhoud 10">
            <a:extLst>
              <a:ext uri="{FF2B5EF4-FFF2-40B4-BE49-F238E27FC236}">
                <a16:creationId xmlns:a16="http://schemas.microsoft.com/office/drawing/2014/main" id="{DABE84B2-6AC6-E8BF-3C6F-EF51ED38CDC5}"/>
              </a:ext>
            </a:extLst>
          </p:cNvPr>
          <p:cNvSpPr>
            <a:spLocks noGrp="1"/>
          </p:cNvSpPr>
          <p:nvPr>
            <p:ph idx="1"/>
          </p:nvPr>
        </p:nvSpPr>
        <p:spPr>
          <a:xfrm>
            <a:off x="838200" y="2853041"/>
            <a:ext cx="4802312" cy="4351338"/>
          </a:xfrm>
        </p:spPr>
        <p:txBody>
          <a:bodyPr>
            <a:normAutofit/>
          </a:bodyPr>
          <a:lstStyle/>
          <a:p>
            <a:pPr marL="0" indent="0">
              <a:buNone/>
            </a:pPr>
            <a:r>
              <a:rPr lang="nl-NL" sz="2800" b="0" dirty="0"/>
              <a:t>Welke stap zou je willen zetten als het gaat om interprofessioneel opleiden? </a:t>
            </a:r>
          </a:p>
        </p:txBody>
      </p:sp>
      <p:sp>
        <p:nvSpPr>
          <p:cNvPr id="12" name="Titel 1">
            <a:extLst>
              <a:ext uri="{FF2B5EF4-FFF2-40B4-BE49-F238E27FC236}">
                <a16:creationId xmlns:a16="http://schemas.microsoft.com/office/drawing/2014/main" id="{199FCD41-C435-9923-F5A9-F292B1E9D7C8}"/>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019040B2-995E-4392-9414-44A832457729}"/>
              </a:ext>
            </a:extLst>
          </p:cNvPr>
          <p:cNvPicPr>
            <a:picLocks noChangeAspect="1"/>
          </p:cNvPicPr>
          <p:nvPr/>
        </p:nvPicPr>
        <p:blipFill>
          <a:blip r:embed="rId2"/>
          <a:stretch>
            <a:fillRect/>
          </a:stretch>
        </p:blipFill>
        <p:spPr>
          <a:xfrm>
            <a:off x="9765281" y="6217304"/>
            <a:ext cx="1982168" cy="430444"/>
          </a:xfrm>
          <a:prstGeom prst="rect">
            <a:avLst/>
          </a:prstGeom>
        </p:spPr>
      </p:pic>
      <p:pic>
        <p:nvPicPr>
          <p:cNvPr id="3" name="Afbeelding 2">
            <a:extLst>
              <a:ext uri="{FF2B5EF4-FFF2-40B4-BE49-F238E27FC236}">
                <a16:creationId xmlns:a16="http://schemas.microsoft.com/office/drawing/2014/main" id="{F4608CDE-682E-4AD7-A35B-E6CA4ACEFA72}"/>
              </a:ext>
            </a:extLst>
          </p:cNvPr>
          <p:cNvPicPr>
            <a:picLocks noChangeAspect="1"/>
          </p:cNvPicPr>
          <p:nvPr/>
        </p:nvPicPr>
        <p:blipFill>
          <a:blip r:embed="rId3">
            <a:duotone>
              <a:schemeClr val="accent2">
                <a:shade val="45000"/>
                <a:satMod val="135000"/>
              </a:schemeClr>
              <a:prstClr val="white"/>
            </a:duotone>
          </a:blip>
          <a:stretch>
            <a:fillRect/>
          </a:stretch>
        </p:blipFill>
        <p:spPr>
          <a:xfrm>
            <a:off x="5822830" y="1882521"/>
            <a:ext cx="5200339" cy="3462828"/>
          </a:xfrm>
          <a:prstGeom prst="rect">
            <a:avLst/>
          </a:prstGeom>
        </p:spPr>
      </p:pic>
    </p:spTree>
    <p:extLst>
      <p:ext uri="{BB962C8B-B14F-4D97-AF65-F5344CB8AC3E}">
        <p14:creationId xmlns:p14="http://schemas.microsoft.com/office/powerpoint/2010/main" val="106822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C0798-9F55-6999-CC9E-96B92B25401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3612AE7-8586-D18C-70C7-F8E71FCD757D}"/>
              </a:ext>
            </a:extLst>
          </p:cNvPr>
          <p:cNvSpPr>
            <a:spLocks noGrp="1"/>
          </p:cNvSpPr>
          <p:nvPr>
            <p:ph type="title"/>
          </p:nvPr>
        </p:nvSpPr>
        <p:spPr>
          <a:xfrm>
            <a:off x="838200" y="1010585"/>
            <a:ext cx="8336622" cy="589616"/>
          </a:xfrm>
        </p:spPr>
        <p:txBody>
          <a:bodyPr>
            <a:normAutofit fontScale="90000"/>
          </a:bodyPr>
          <a:lstStyle/>
          <a:p>
            <a:r>
              <a:rPr lang="nl-NL" sz="4800" b="1" dirty="0">
                <a:solidFill>
                  <a:srgbClr val="EA4E1B"/>
                </a:solidFill>
                <a:latin typeface="Aptos" panose="020B0004020202020204" pitchFamily="34" charset="0"/>
              </a:rPr>
              <a:t>Tip van onze studenten</a:t>
            </a:r>
          </a:p>
        </p:txBody>
      </p:sp>
      <p:pic>
        <p:nvPicPr>
          <p:cNvPr id="3" name="Tijdelijke aanduiding voor inhoud 2">
            <a:extLst>
              <a:ext uri="{FF2B5EF4-FFF2-40B4-BE49-F238E27FC236}">
                <a16:creationId xmlns:a16="http://schemas.microsoft.com/office/drawing/2014/main" id="{55E35450-F37B-4B46-C615-AE9BBEEBA5E5}"/>
              </a:ext>
            </a:extLst>
          </p:cNvPr>
          <p:cNvPicPr>
            <a:picLocks noGrp="1" noChangeAspect="1"/>
          </p:cNvPicPr>
          <p:nvPr>
            <p:ph idx="1"/>
          </p:nvPr>
        </p:nvPicPr>
        <p:blipFill>
          <a:blip r:embed="rId2"/>
          <a:stretch>
            <a:fillRect/>
          </a:stretch>
        </p:blipFill>
        <p:spPr>
          <a:xfrm>
            <a:off x="731293" y="2005468"/>
            <a:ext cx="5243014" cy="3846909"/>
          </a:xfrm>
          <a:prstGeom prst="rect">
            <a:avLst/>
          </a:prstGeom>
        </p:spPr>
      </p:pic>
      <p:sp>
        <p:nvSpPr>
          <p:cNvPr id="12" name="Titel 1">
            <a:extLst>
              <a:ext uri="{FF2B5EF4-FFF2-40B4-BE49-F238E27FC236}">
                <a16:creationId xmlns:a16="http://schemas.microsoft.com/office/drawing/2014/main" id="{1C6EEF27-44E9-5993-227D-9DCA56B33850}"/>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12C053AE-0B45-7526-0062-F75C0895D856}"/>
              </a:ext>
            </a:extLst>
          </p:cNvPr>
          <p:cNvPicPr>
            <a:picLocks noChangeAspect="1"/>
          </p:cNvPicPr>
          <p:nvPr/>
        </p:nvPicPr>
        <p:blipFill>
          <a:blip r:embed="rId3"/>
          <a:stretch>
            <a:fillRect/>
          </a:stretch>
        </p:blipFill>
        <p:spPr>
          <a:xfrm>
            <a:off x="9765281" y="6217304"/>
            <a:ext cx="1982168" cy="430444"/>
          </a:xfrm>
          <a:prstGeom prst="rect">
            <a:avLst/>
          </a:prstGeom>
        </p:spPr>
      </p:pic>
      <p:pic>
        <p:nvPicPr>
          <p:cNvPr id="4" name="Afbeelding 3">
            <a:extLst>
              <a:ext uri="{FF2B5EF4-FFF2-40B4-BE49-F238E27FC236}">
                <a16:creationId xmlns:a16="http://schemas.microsoft.com/office/drawing/2014/main" id="{0FB40052-CF9B-52DB-4B94-3068041DF9BB}"/>
              </a:ext>
            </a:extLst>
          </p:cNvPr>
          <p:cNvPicPr>
            <a:picLocks noChangeAspect="1"/>
          </p:cNvPicPr>
          <p:nvPr/>
        </p:nvPicPr>
        <p:blipFill>
          <a:blip r:embed="rId4"/>
          <a:stretch>
            <a:fillRect/>
          </a:stretch>
        </p:blipFill>
        <p:spPr>
          <a:xfrm>
            <a:off x="2177722" y="3220125"/>
            <a:ext cx="2828789" cy="1889924"/>
          </a:xfrm>
          <a:prstGeom prst="rect">
            <a:avLst/>
          </a:prstGeom>
        </p:spPr>
      </p:pic>
      <p:pic>
        <p:nvPicPr>
          <p:cNvPr id="5" name="Afbeelding 4">
            <a:extLst>
              <a:ext uri="{FF2B5EF4-FFF2-40B4-BE49-F238E27FC236}">
                <a16:creationId xmlns:a16="http://schemas.microsoft.com/office/drawing/2014/main" id="{A32DE4F4-6365-A87E-386C-4E4B88D0DB92}"/>
              </a:ext>
            </a:extLst>
          </p:cNvPr>
          <p:cNvPicPr>
            <a:picLocks noChangeAspect="1"/>
          </p:cNvPicPr>
          <p:nvPr/>
        </p:nvPicPr>
        <p:blipFill>
          <a:blip r:embed="rId5"/>
          <a:stretch>
            <a:fillRect/>
          </a:stretch>
        </p:blipFill>
        <p:spPr>
          <a:xfrm>
            <a:off x="7859888" y="1683918"/>
            <a:ext cx="3261643" cy="2347163"/>
          </a:xfrm>
          <a:prstGeom prst="rect">
            <a:avLst/>
          </a:prstGeom>
        </p:spPr>
      </p:pic>
      <p:pic>
        <p:nvPicPr>
          <p:cNvPr id="6" name="Afbeelding 5">
            <a:extLst>
              <a:ext uri="{FF2B5EF4-FFF2-40B4-BE49-F238E27FC236}">
                <a16:creationId xmlns:a16="http://schemas.microsoft.com/office/drawing/2014/main" id="{2DB7C0B0-A461-499F-758C-F21114807DFF}"/>
              </a:ext>
            </a:extLst>
          </p:cNvPr>
          <p:cNvPicPr>
            <a:picLocks noChangeAspect="1"/>
          </p:cNvPicPr>
          <p:nvPr/>
        </p:nvPicPr>
        <p:blipFill>
          <a:blip r:embed="rId6"/>
          <a:stretch>
            <a:fillRect/>
          </a:stretch>
        </p:blipFill>
        <p:spPr>
          <a:xfrm>
            <a:off x="6799100" y="1893452"/>
            <a:ext cx="5200339" cy="3785944"/>
          </a:xfrm>
          <a:prstGeom prst="rect">
            <a:avLst/>
          </a:prstGeom>
        </p:spPr>
      </p:pic>
    </p:spTree>
    <p:extLst>
      <p:ext uri="{BB962C8B-B14F-4D97-AF65-F5344CB8AC3E}">
        <p14:creationId xmlns:p14="http://schemas.microsoft.com/office/powerpoint/2010/main" val="55425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4AC669C9-EA6F-58F0-140A-8F3E1BC2C2D8}"/>
              </a:ext>
            </a:extLst>
          </p:cNvPr>
          <p:cNvSpPr/>
          <p:nvPr/>
        </p:nvSpPr>
        <p:spPr>
          <a:xfrm>
            <a:off x="-1" y="0"/>
            <a:ext cx="12192001" cy="6647748"/>
          </a:xfrm>
          <a:prstGeom prst="rect">
            <a:avLst/>
          </a:prstGeom>
          <a:solidFill>
            <a:srgbClr val="EA4E1B"/>
          </a:solidFill>
          <a:ln>
            <a:solidFill>
              <a:srgbClr val="E8DFD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Rechthoek 2">
            <a:extLst>
              <a:ext uri="{FF2B5EF4-FFF2-40B4-BE49-F238E27FC236}">
                <a16:creationId xmlns:a16="http://schemas.microsoft.com/office/drawing/2014/main" id="{5DE1C2AA-49DB-50BF-ECAC-5F0A1E2A50E4}"/>
              </a:ext>
            </a:extLst>
          </p:cNvPr>
          <p:cNvSpPr/>
          <p:nvPr/>
        </p:nvSpPr>
        <p:spPr>
          <a:xfrm>
            <a:off x="0" y="6082748"/>
            <a:ext cx="12192000" cy="77525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a:extLst>
              <a:ext uri="{FF2B5EF4-FFF2-40B4-BE49-F238E27FC236}">
                <a16:creationId xmlns:a16="http://schemas.microsoft.com/office/drawing/2014/main" id="{CEDA105E-BA16-FDC3-06A8-079439E16AB1}"/>
              </a:ext>
            </a:extLst>
          </p:cNvPr>
          <p:cNvSpPr>
            <a:spLocks noGrp="1"/>
          </p:cNvSpPr>
          <p:nvPr>
            <p:ph type="title"/>
          </p:nvPr>
        </p:nvSpPr>
        <p:spPr>
          <a:xfrm>
            <a:off x="838199" y="2583144"/>
            <a:ext cx="10515600" cy="1325563"/>
          </a:xfrm>
        </p:spPr>
        <p:txBody>
          <a:bodyPr>
            <a:noAutofit/>
          </a:bodyPr>
          <a:lstStyle/>
          <a:p>
            <a:pPr algn="ctr">
              <a:lnSpc>
                <a:spcPts val="7040"/>
              </a:lnSpc>
            </a:pPr>
            <a:r>
              <a:rPr lang="nl-NL" sz="7200" b="1" dirty="0">
                <a:solidFill>
                  <a:schemeClr val="bg1"/>
                </a:solidFill>
                <a:effectLst/>
                <a:latin typeface="Aptos" panose="020B0004020202020204" pitchFamily="34" charset="0"/>
              </a:rPr>
              <a:t>Bedankt voor </a:t>
            </a:r>
            <a:br>
              <a:rPr lang="nl-NL" sz="7200" b="1" dirty="0">
                <a:solidFill>
                  <a:schemeClr val="bg1"/>
                </a:solidFill>
                <a:effectLst/>
                <a:latin typeface="Aptos" panose="020B0004020202020204" pitchFamily="34" charset="0"/>
              </a:rPr>
            </a:br>
            <a:r>
              <a:rPr lang="nl-NL" sz="7200" b="1" dirty="0">
                <a:solidFill>
                  <a:schemeClr val="bg1"/>
                </a:solidFill>
                <a:effectLst/>
                <a:latin typeface="Aptos" panose="020B0004020202020204" pitchFamily="34" charset="0"/>
              </a:rPr>
              <a:t>uw aanwezigheid!</a:t>
            </a:r>
          </a:p>
        </p:txBody>
      </p:sp>
      <p:pic>
        <p:nvPicPr>
          <p:cNvPr id="9" name="Afbeelding 8">
            <a:extLst>
              <a:ext uri="{FF2B5EF4-FFF2-40B4-BE49-F238E27FC236}">
                <a16:creationId xmlns:a16="http://schemas.microsoft.com/office/drawing/2014/main" id="{86720EEF-4A2F-BC37-E920-6FFED2A3A9EB}"/>
              </a:ext>
            </a:extLst>
          </p:cNvPr>
          <p:cNvPicPr>
            <a:picLocks noChangeAspect="1"/>
          </p:cNvPicPr>
          <p:nvPr/>
        </p:nvPicPr>
        <p:blipFill>
          <a:blip r:embed="rId2"/>
          <a:stretch>
            <a:fillRect/>
          </a:stretch>
        </p:blipFill>
        <p:spPr>
          <a:xfrm>
            <a:off x="-10525" y="5751871"/>
            <a:ext cx="12202525" cy="1097946"/>
          </a:xfrm>
          <a:prstGeom prst="rect">
            <a:avLst/>
          </a:prstGeom>
        </p:spPr>
      </p:pic>
      <p:pic>
        <p:nvPicPr>
          <p:cNvPr id="10" name="Afbeelding 9">
            <a:extLst>
              <a:ext uri="{FF2B5EF4-FFF2-40B4-BE49-F238E27FC236}">
                <a16:creationId xmlns:a16="http://schemas.microsoft.com/office/drawing/2014/main" id="{5146068E-B515-4BCC-4030-ABB8A2875F30}"/>
              </a:ext>
            </a:extLst>
          </p:cNvPr>
          <p:cNvPicPr>
            <a:picLocks noChangeAspect="1"/>
          </p:cNvPicPr>
          <p:nvPr/>
        </p:nvPicPr>
        <p:blipFill>
          <a:blip r:embed="rId3"/>
          <a:stretch>
            <a:fillRect/>
          </a:stretch>
        </p:blipFill>
        <p:spPr>
          <a:xfrm>
            <a:off x="4436406" y="5889749"/>
            <a:ext cx="3308662" cy="718503"/>
          </a:xfrm>
          <a:prstGeom prst="rect">
            <a:avLst/>
          </a:prstGeom>
        </p:spPr>
      </p:pic>
    </p:spTree>
    <p:extLst>
      <p:ext uri="{BB962C8B-B14F-4D97-AF65-F5344CB8AC3E}">
        <p14:creationId xmlns:p14="http://schemas.microsoft.com/office/powerpoint/2010/main" val="1001310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B345E58-BC19-645F-164E-D1074C7C0807}"/>
              </a:ext>
            </a:extLst>
          </p:cNvPr>
          <p:cNvPicPr>
            <a:picLocks noChangeAspect="1"/>
          </p:cNvPicPr>
          <p:nvPr/>
        </p:nvPicPr>
        <p:blipFill rotWithShape="1">
          <a:blip r:embed="rId2"/>
          <a:srcRect l="38017" t="1307" r="36043" b="11156"/>
          <a:stretch/>
        </p:blipFill>
        <p:spPr>
          <a:xfrm>
            <a:off x="-10524" y="1"/>
            <a:ext cx="5080066" cy="6082747"/>
          </a:xfrm>
          <a:prstGeom prst="rect">
            <a:avLst/>
          </a:prstGeom>
        </p:spPr>
      </p:pic>
      <p:sp>
        <p:nvSpPr>
          <p:cNvPr id="5" name="Titel 1">
            <a:extLst>
              <a:ext uri="{FF2B5EF4-FFF2-40B4-BE49-F238E27FC236}">
                <a16:creationId xmlns:a16="http://schemas.microsoft.com/office/drawing/2014/main" id="{57D04227-6D8D-41E4-B0E8-B0EF06267952}"/>
              </a:ext>
            </a:extLst>
          </p:cNvPr>
          <p:cNvSpPr>
            <a:spLocks noGrp="1"/>
          </p:cNvSpPr>
          <p:nvPr>
            <p:ph type="title"/>
          </p:nvPr>
        </p:nvSpPr>
        <p:spPr>
          <a:xfrm>
            <a:off x="5773270" y="1010585"/>
            <a:ext cx="4849905" cy="589616"/>
          </a:xfrm>
        </p:spPr>
        <p:txBody>
          <a:bodyPr>
            <a:normAutofit fontScale="90000"/>
          </a:bodyPr>
          <a:lstStyle/>
          <a:p>
            <a:r>
              <a:rPr lang="nl-NL" sz="4800" b="1" dirty="0">
                <a:solidFill>
                  <a:srgbClr val="EA4E1B"/>
                </a:solidFill>
                <a:latin typeface="Aptos" panose="020B0004020202020204" pitchFamily="34" charset="0"/>
              </a:rPr>
              <a:t>Even voorstellen</a:t>
            </a:r>
          </a:p>
        </p:txBody>
      </p:sp>
      <p:sp>
        <p:nvSpPr>
          <p:cNvPr id="6" name="Tijdelijke aanduiding voor inhoud 10">
            <a:extLst>
              <a:ext uri="{FF2B5EF4-FFF2-40B4-BE49-F238E27FC236}">
                <a16:creationId xmlns:a16="http://schemas.microsoft.com/office/drawing/2014/main" id="{57265A58-02D8-09CD-E637-EA81077A5F85}"/>
              </a:ext>
            </a:extLst>
          </p:cNvPr>
          <p:cNvSpPr>
            <a:spLocks noGrp="1"/>
          </p:cNvSpPr>
          <p:nvPr>
            <p:ph idx="1"/>
          </p:nvPr>
        </p:nvSpPr>
        <p:spPr>
          <a:xfrm>
            <a:off x="5773271" y="1825625"/>
            <a:ext cx="10515600" cy="4351338"/>
          </a:xfrm>
        </p:spPr>
        <p:txBody>
          <a:bodyPr>
            <a:normAutofit/>
          </a:bodyPr>
          <a:lstStyle/>
          <a:p>
            <a:pPr>
              <a:buFont typeface="Wingdings" pitchFamily="2" charset="2"/>
              <a:buChar char="§"/>
            </a:pPr>
            <a:r>
              <a:rPr lang="nl-NL" sz="2400" dirty="0">
                <a:effectLst/>
                <a:latin typeface="Aptos" panose="020B0004020202020204" pitchFamily="34" charset="0"/>
              </a:rPr>
              <a:t>Jeremy </a:t>
            </a:r>
            <a:r>
              <a:rPr lang="nl-NL" sz="2400" dirty="0" err="1">
                <a:effectLst/>
                <a:latin typeface="Aptos" panose="020B0004020202020204" pitchFamily="34" charset="0"/>
              </a:rPr>
              <a:t>Panhuis</a:t>
            </a:r>
            <a:endParaRPr lang="nl-NL" sz="2400" dirty="0">
              <a:effectLst/>
              <a:latin typeface="Aptos" panose="020B0004020202020204" pitchFamily="34" charset="0"/>
            </a:endParaRPr>
          </a:p>
          <a:p>
            <a:pPr>
              <a:buFont typeface="Wingdings" pitchFamily="2" charset="2"/>
              <a:buChar char="§"/>
            </a:pPr>
            <a:endParaRPr lang="nl-NL" sz="2400" dirty="0">
              <a:latin typeface="Aptos" panose="020B0004020202020204" pitchFamily="34" charset="0"/>
            </a:endParaRPr>
          </a:p>
          <a:p>
            <a:pPr>
              <a:buFont typeface="Wingdings" pitchFamily="2" charset="2"/>
              <a:buChar char="§"/>
            </a:pPr>
            <a:r>
              <a:rPr lang="nl-NL" sz="2400" dirty="0">
                <a:latin typeface="Aptos" panose="020B0004020202020204" pitchFamily="34" charset="0"/>
              </a:rPr>
              <a:t>Roos van Dijk</a:t>
            </a:r>
            <a:endParaRPr lang="nl-NL" sz="2400" dirty="0">
              <a:effectLst/>
              <a:latin typeface="Aptos" panose="020B0004020202020204" pitchFamily="34" charset="0"/>
            </a:endParaRPr>
          </a:p>
          <a:p>
            <a:pPr>
              <a:buFont typeface="Wingdings" pitchFamily="2" charset="2"/>
              <a:buChar char="§"/>
            </a:pPr>
            <a:endParaRPr lang="nl-NL" sz="2400" dirty="0">
              <a:effectLst/>
              <a:latin typeface="Aptos" panose="020B0004020202020204" pitchFamily="34" charset="0"/>
            </a:endParaRPr>
          </a:p>
          <a:p>
            <a:pPr>
              <a:buFont typeface="Wingdings" pitchFamily="2" charset="2"/>
              <a:buChar char="§"/>
            </a:pPr>
            <a:r>
              <a:rPr lang="nl-NL" sz="2400" dirty="0">
                <a:effectLst/>
                <a:latin typeface="Aptos" panose="020B0004020202020204" pitchFamily="34" charset="0"/>
              </a:rPr>
              <a:t>Audrey Mahn </a:t>
            </a:r>
          </a:p>
          <a:p>
            <a:pPr>
              <a:buFont typeface="Wingdings" pitchFamily="2" charset="2"/>
              <a:buChar char="§"/>
            </a:pPr>
            <a:endParaRPr lang="nl-NL" sz="2400" dirty="0">
              <a:effectLst/>
              <a:latin typeface="Aptos" panose="020B0004020202020204" pitchFamily="34" charset="0"/>
            </a:endParaRPr>
          </a:p>
        </p:txBody>
      </p:sp>
      <p:sp>
        <p:nvSpPr>
          <p:cNvPr id="7" name="Titel 1">
            <a:extLst>
              <a:ext uri="{FF2B5EF4-FFF2-40B4-BE49-F238E27FC236}">
                <a16:creationId xmlns:a16="http://schemas.microsoft.com/office/drawing/2014/main" id="{56867596-8DF9-BC97-5545-C38FBBDB491E}"/>
              </a:ext>
            </a:extLst>
          </p:cNvPr>
          <p:cNvSpPr txBox="1">
            <a:spLocks/>
          </p:cNvSpPr>
          <p:nvPr/>
        </p:nvSpPr>
        <p:spPr>
          <a:xfrm>
            <a:off x="542364" y="6257645"/>
            <a:ext cx="3256137"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Titel presentatie | datum</a:t>
            </a:r>
          </a:p>
        </p:txBody>
      </p:sp>
      <p:pic>
        <p:nvPicPr>
          <p:cNvPr id="8" name="Afbeelding 7">
            <a:extLst>
              <a:ext uri="{FF2B5EF4-FFF2-40B4-BE49-F238E27FC236}">
                <a16:creationId xmlns:a16="http://schemas.microsoft.com/office/drawing/2014/main" id="{7092AD23-BDBA-89E1-8B7F-6230F3614061}"/>
              </a:ext>
            </a:extLst>
          </p:cNvPr>
          <p:cNvPicPr>
            <a:picLocks noChangeAspect="1"/>
          </p:cNvPicPr>
          <p:nvPr/>
        </p:nvPicPr>
        <p:blipFill>
          <a:blip r:embed="rId3"/>
          <a:stretch>
            <a:fillRect/>
          </a:stretch>
        </p:blipFill>
        <p:spPr>
          <a:xfrm>
            <a:off x="9765281" y="6217304"/>
            <a:ext cx="1982168" cy="430444"/>
          </a:xfrm>
          <a:prstGeom prst="rect">
            <a:avLst/>
          </a:prstGeom>
        </p:spPr>
      </p:pic>
    </p:spTree>
    <p:extLst>
      <p:ext uri="{BB962C8B-B14F-4D97-AF65-F5344CB8AC3E}">
        <p14:creationId xmlns:p14="http://schemas.microsoft.com/office/powerpoint/2010/main" val="652637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664B20-00E2-1115-940E-D70D7B331A54}"/>
              </a:ext>
            </a:extLst>
          </p:cNvPr>
          <p:cNvSpPr>
            <a:spLocks noGrp="1"/>
          </p:cNvSpPr>
          <p:nvPr>
            <p:ph type="title"/>
          </p:nvPr>
        </p:nvSpPr>
        <p:spPr>
          <a:xfrm>
            <a:off x="838200" y="1010585"/>
            <a:ext cx="3881718" cy="589616"/>
          </a:xfrm>
        </p:spPr>
        <p:txBody>
          <a:bodyPr>
            <a:normAutofit fontScale="90000"/>
          </a:bodyPr>
          <a:lstStyle/>
          <a:p>
            <a:r>
              <a:rPr lang="nl-NL" sz="4800" b="1" dirty="0">
                <a:solidFill>
                  <a:srgbClr val="EA4E1B"/>
                </a:solidFill>
                <a:latin typeface="Aptos" panose="020B0004020202020204" pitchFamily="34" charset="0"/>
              </a:rPr>
              <a:t>Agenda</a:t>
            </a:r>
          </a:p>
        </p:txBody>
      </p:sp>
      <p:sp>
        <p:nvSpPr>
          <p:cNvPr id="11" name="Tijdelijke aanduiding voor inhoud 10">
            <a:extLst>
              <a:ext uri="{FF2B5EF4-FFF2-40B4-BE49-F238E27FC236}">
                <a16:creationId xmlns:a16="http://schemas.microsoft.com/office/drawing/2014/main" id="{0F9B627C-528A-2588-B6F2-7EDF4E3C41FE}"/>
              </a:ext>
            </a:extLst>
          </p:cNvPr>
          <p:cNvSpPr>
            <a:spLocks noGrp="1"/>
          </p:cNvSpPr>
          <p:nvPr>
            <p:ph idx="1"/>
          </p:nvPr>
        </p:nvSpPr>
        <p:spPr/>
        <p:txBody>
          <a:bodyPr>
            <a:normAutofit/>
          </a:bodyPr>
          <a:lstStyle/>
          <a:p>
            <a:pPr marL="0" indent="0">
              <a:buNone/>
            </a:pPr>
            <a:r>
              <a:rPr lang="nl-NL" sz="2800" b="0" dirty="0"/>
              <a:t>Welkom</a:t>
            </a:r>
          </a:p>
          <a:p>
            <a:pPr marL="0" indent="0">
              <a:buNone/>
            </a:pPr>
            <a:r>
              <a:rPr lang="nl-NL" sz="2800" b="0" dirty="0"/>
              <a:t>Introductie</a:t>
            </a:r>
          </a:p>
          <a:p>
            <a:pPr marL="0" indent="0">
              <a:buNone/>
            </a:pPr>
            <a:r>
              <a:rPr lang="nl-NL" sz="2800" b="0" dirty="0"/>
              <a:t>Ervaringen vanuit het leernetwerk</a:t>
            </a:r>
          </a:p>
          <a:p>
            <a:pPr marL="0" indent="0">
              <a:buNone/>
            </a:pPr>
            <a:r>
              <a:rPr lang="nl-NL" sz="2800" b="0" dirty="0"/>
              <a:t>Ervaringen uit jullie eigen context / Kansen in jullie eigen context</a:t>
            </a:r>
          </a:p>
          <a:p>
            <a:pPr marL="0" indent="0">
              <a:buNone/>
            </a:pPr>
            <a:r>
              <a:rPr lang="nl-NL" sz="2800" b="0" dirty="0"/>
              <a:t>Afronding</a:t>
            </a:r>
          </a:p>
        </p:txBody>
      </p:sp>
      <p:sp>
        <p:nvSpPr>
          <p:cNvPr id="12" name="Titel 1">
            <a:extLst>
              <a:ext uri="{FF2B5EF4-FFF2-40B4-BE49-F238E27FC236}">
                <a16:creationId xmlns:a16="http://schemas.microsoft.com/office/drawing/2014/main" id="{50FF6326-5469-D8A2-7614-CB8F93C33CE5}"/>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71FC87DE-A616-298B-FA84-D29028C1D52F}"/>
              </a:ext>
            </a:extLst>
          </p:cNvPr>
          <p:cNvPicPr>
            <a:picLocks noChangeAspect="1"/>
          </p:cNvPicPr>
          <p:nvPr/>
        </p:nvPicPr>
        <p:blipFill>
          <a:blip r:embed="rId2"/>
          <a:stretch>
            <a:fillRect/>
          </a:stretch>
        </p:blipFill>
        <p:spPr>
          <a:xfrm>
            <a:off x="9765281" y="6217304"/>
            <a:ext cx="1982168" cy="430444"/>
          </a:xfrm>
          <a:prstGeom prst="rect">
            <a:avLst/>
          </a:prstGeom>
        </p:spPr>
      </p:pic>
    </p:spTree>
    <p:extLst>
      <p:ext uri="{BB962C8B-B14F-4D97-AF65-F5344CB8AC3E}">
        <p14:creationId xmlns:p14="http://schemas.microsoft.com/office/powerpoint/2010/main" val="2698391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A140C-8BCA-D24D-422B-4454817746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36A9A12-64E4-8430-4650-4AE5C2E245FF}"/>
              </a:ext>
            </a:extLst>
          </p:cNvPr>
          <p:cNvSpPr>
            <a:spLocks noGrp="1"/>
          </p:cNvSpPr>
          <p:nvPr>
            <p:ph type="title"/>
          </p:nvPr>
        </p:nvSpPr>
        <p:spPr>
          <a:xfrm>
            <a:off x="838200" y="1010585"/>
            <a:ext cx="9918940" cy="589616"/>
          </a:xfrm>
        </p:spPr>
        <p:txBody>
          <a:bodyPr>
            <a:normAutofit fontScale="90000"/>
          </a:bodyPr>
          <a:lstStyle/>
          <a:p>
            <a:r>
              <a:rPr lang="nl-NL" sz="4800" b="1" dirty="0">
                <a:solidFill>
                  <a:srgbClr val="EA4E1B"/>
                </a:solidFill>
                <a:latin typeface="Aptos" panose="020B0004020202020204" pitchFamily="34" charset="0"/>
              </a:rPr>
              <a:t>Samenwerken in en rond de school met andere professionals rondom een kind</a:t>
            </a:r>
          </a:p>
        </p:txBody>
      </p:sp>
      <p:pic>
        <p:nvPicPr>
          <p:cNvPr id="4" name="Tijdelijke aanduiding voor inhoud 3">
            <a:extLst>
              <a:ext uri="{FF2B5EF4-FFF2-40B4-BE49-F238E27FC236}">
                <a16:creationId xmlns:a16="http://schemas.microsoft.com/office/drawing/2014/main" id="{D89CEE95-EDFA-6FCA-3BE0-536B552BBFA2}"/>
              </a:ext>
            </a:extLst>
          </p:cNvPr>
          <p:cNvPicPr>
            <a:picLocks noGrp="1" noChangeAspect="1"/>
          </p:cNvPicPr>
          <p:nvPr>
            <p:ph idx="1"/>
          </p:nvPr>
        </p:nvPicPr>
        <p:blipFill>
          <a:blip r:embed="rId2"/>
          <a:stretch>
            <a:fillRect/>
          </a:stretch>
        </p:blipFill>
        <p:spPr>
          <a:xfrm>
            <a:off x="937745" y="2413522"/>
            <a:ext cx="5364945" cy="2901948"/>
          </a:xfrm>
          <a:prstGeom prst="rect">
            <a:avLst/>
          </a:prstGeom>
        </p:spPr>
      </p:pic>
      <p:sp>
        <p:nvSpPr>
          <p:cNvPr id="12" name="Titel 1">
            <a:extLst>
              <a:ext uri="{FF2B5EF4-FFF2-40B4-BE49-F238E27FC236}">
                <a16:creationId xmlns:a16="http://schemas.microsoft.com/office/drawing/2014/main" id="{CF69E8F6-F13E-7176-891D-93C208389926}"/>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0CFC8F56-3AEF-2A81-59E8-FB2B19809679}"/>
              </a:ext>
            </a:extLst>
          </p:cNvPr>
          <p:cNvPicPr>
            <a:picLocks noChangeAspect="1"/>
          </p:cNvPicPr>
          <p:nvPr/>
        </p:nvPicPr>
        <p:blipFill>
          <a:blip r:embed="rId3"/>
          <a:stretch>
            <a:fillRect/>
          </a:stretch>
        </p:blipFill>
        <p:spPr>
          <a:xfrm>
            <a:off x="9765281" y="6217304"/>
            <a:ext cx="1982168" cy="430444"/>
          </a:xfrm>
          <a:prstGeom prst="rect">
            <a:avLst/>
          </a:prstGeom>
        </p:spPr>
      </p:pic>
      <p:sp>
        <p:nvSpPr>
          <p:cNvPr id="3" name="Text Placeholder 4">
            <a:extLst>
              <a:ext uri="{FF2B5EF4-FFF2-40B4-BE49-F238E27FC236}">
                <a16:creationId xmlns:a16="http://schemas.microsoft.com/office/drawing/2014/main" id="{D8E94A6A-AF40-5DE3-D2AA-944C3201AAA1}"/>
              </a:ext>
            </a:extLst>
          </p:cNvPr>
          <p:cNvSpPr txBox="1">
            <a:spLocks/>
          </p:cNvSpPr>
          <p:nvPr/>
        </p:nvSpPr>
        <p:spPr>
          <a:xfrm>
            <a:off x="7207045" y="2925096"/>
            <a:ext cx="4446155" cy="1878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en-US" sz="2400" dirty="0">
                <a:solidFill>
                  <a:schemeClr val="tx2"/>
                </a:solidFill>
              </a:rPr>
              <a:t>Wat </a:t>
            </a:r>
            <a:r>
              <a:rPr lang="en-US" sz="2400" dirty="0" err="1">
                <a:solidFill>
                  <a:schemeClr val="tx2"/>
                </a:solidFill>
              </a:rPr>
              <a:t>zorgt</a:t>
            </a:r>
            <a:r>
              <a:rPr lang="en-US" sz="2400" dirty="0">
                <a:solidFill>
                  <a:schemeClr val="tx2"/>
                </a:solidFill>
              </a:rPr>
              <a:t> </a:t>
            </a:r>
            <a:r>
              <a:rPr lang="en-US" sz="2400" dirty="0" err="1">
                <a:solidFill>
                  <a:schemeClr val="tx2"/>
                </a:solidFill>
              </a:rPr>
              <a:t>voor</a:t>
            </a:r>
            <a:r>
              <a:rPr lang="en-US" sz="2400" dirty="0">
                <a:solidFill>
                  <a:schemeClr val="tx2"/>
                </a:solidFill>
              </a:rPr>
              <a:t> </a:t>
            </a:r>
            <a:r>
              <a:rPr lang="en-US" sz="2400" dirty="0" err="1">
                <a:solidFill>
                  <a:schemeClr val="tx2"/>
                </a:solidFill>
              </a:rPr>
              <a:t>succeservaringen</a:t>
            </a:r>
            <a:r>
              <a:rPr lang="en-US" sz="2400" dirty="0">
                <a:solidFill>
                  <a:schemeClr val="tx2"/>
                </a:solidFill>
              </a:rPr>
              <a:t>? </a:t>
            </a:r>
          </a:p>
          <a:p>
            <a:pPr marL="342900" indent="-342900"/>
            <a:r>
              <a:rPr lang="en-US" sz="2400" dirty="0">
                <a:solidFill>
                  <a:schemeClr val="tx2"/>
                </a:solidFill>
              </a:rPr>
              <a:t>Welke ‘</a:t>
            </a:r>
            <a:r>
              <a:rPr lang="en-US" sz="2400" dirty="0" err="1">
                <a:solidFill>
                  <a:schemeClr val="tx2"/>
                </a:solidFill>
              </a:rPr>
              <a:t>hobbels</a:t>
            </a:r>
            <a:r>
              <a:rPr lang="en-US" sz="2400" dirty="0">
                <a:solidFill>
                  <a:schemeClr val="tx2"/>
                </a:solidFill>
              </a:rPr>
              <a:t>’ </a:t>
            </a:r>
            <a:r>
              <a:rPr lang="en-US" sz="2400" dirty="0" err="1">
                <a:solidFill>
                  <a:schemeClr val="tx2"/>
                </a:solidFill>
              </a:rPr>
              <a:t>kom</a:t>
            </a:r>
            <a:r>
              <a:rPr lang="en-US" sz="2400" dirty="0">
                <a:solidFill>
                  <a:schemeClr val="tx2"/>
                </a:solidFill>
              </a:rPr>
              <a:t> je </a:t>
            </a:r>
            <a:r>
              <a:rPr lang="en-US" sz="2400" dirty="0" err="1">
                <a:solidFill>
                  <a:schemeClr val="tx2"/>
                </a:solidFill>
              </a:rPr>
              <a:t>tegen</a:t>
            </a:r>
            <a:r>
              <a:rPr lang="en-US" sz="2400" dirty="0">
                <a:solidFill>
                  <a:schemeClr val="tx2"/>
                </a:solidFill>
              </a:rPr>
              <a:t>?  </a:t>
            </a:r>
          </a:p>
          <a:p>
            <a:pPr marL="342900" indent="-342900"/>
            <a:endParaRPr lang="en-US" sz="2400" dirty="0">
              <a:solidFill>
                <a:schemeClr val="tx2"/>
              </a:solidFill>
              <a:ea typeface="Calibri"/>
              <a:cs typeface="Calibri"/>
            </a:endParaRPr>
          </a:p>
        </p:txBody>
      </p:sp>
    </p:spTree>
    <p:extLst>
      <p:ext uri="{BB962C8B-B14F-4D97-AF65-F5344CB8AC3E}">
        <p14:creationId xmlns:p14="http://schemas.microsoft.com/office/powerpoint/2010/main" val="153196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FBB45-75E3-3BFF-479A-D6D455CB3DE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00B4EE0-77F8-4CC2-C61E-F1E623576DE3}"/>
              </a:ext>
            </a:extLst>
          </p:cNvPr>
          <p:cNvSpPr>
            <a:spLocks noGrp="1"/>
          </p:cNvSpPr>
          <p:nvPr>
            <p:ph type="title"/>
          </p:nvPr>
        </p:nvSpPr>
        <p:spPr>
          <a:xfrm>
            <a:off x="838200" y="1010585"/>
            <a:ext cx="3881718" cy="589616"/>
          </a:xfrm>
        </p:spPr>
        <p:txBody>
          <a:bodyPr>
            <a:normAutofit fontScale="90000"/>
          </a:bodyPr>
          <a:lstStyle/>
          <a:p>
            <a:r>
              <a:rPr lang="nl-NL" sz="4800" b="1" dirty="0">
                <a:solidFill>
                  <a:srgbClr val="EA4E1B"/>
                </a:solidFill>
                <a:latin typeface="Aptos" panose="020B0004020202020204" pitchFamily="34" charset="0"/>
              </a:rPr>
              <a:t>Introductie</a:t>
            </a:r>
          </a:p>
        </p:txBody>
      </p:sp>
      <p:sp>
        <p:nvSpPr>
          <p:cNvPr id="11" name="Tijdelijke aanduiding voor inhoud 10">
            <a:extLst>
              <a:ext uri="{FF2B5EF4-FFF2-40B4-BE49-F238E27FC236}">
                <a16:creationId xmlns:a16="http://schemas.microsoft.com/office/drawing/2014/main" id="{D58DA27D-AC1E-17EF-1BA2-13289B0650AA}"/>
              </a:ext>
            </a:extLst>
          </p:cNvPr>
          <p:cNvSpPr>
            <a:spLocks noGrp="1"/>
          </p:cNvSpPr>
          <p:nvPr>
            <p:ph idx="1"/>
          </p:nvPr>
        </p:nvSpPr>
        <p:spPr/>
        <p:txBody>
          <a:bodyPr>
            <a:normAutofit/>
          </a:bodyPr>
          <a:lstStyle/>
          <a:p>
            <a:pPr marL="0" indent="0">
              <a:buNone/>
            </a:pPr>
            <a:endParaRPr lang="nl-NL" sz="2800" b="0" dirty="0"/>
          </a:p>
          <a:p>
            <a:pPr marL="0" indent="0">
              <a:buNone/>
            </a:pPr>
            <a:endParaRPr lang="nl-NL" dirty="0"/>
          </a:p>
          <a:p>
            <a:pPr marL="0" indent="0">
              <a:buNone/>
            </a:pPr>
            <a:r>
              <a:rPr lang="nl-NL" sz="2800" b="0" dirty="0"/>
              <a:t>Wat houdt het project in? </a:t>
            </a:r>
          </a:p>
          <a:p>
            <a:pPr marL="0" indent="0">
              <a:buNone/>
            </a:pPr>
            <a:r>
              <a:rPr lang="nl-NL" sz="2800" b="0" dirty="0"/>
              <a:t>Hoe ziet dat er in de praktijk uit?</a:t>
            </a:r>
          </a:p>
          <a:p>
            <a:pPr marL="0" indent="0">
              <a:buNone/>
            </a:pPr>
            <a:r>
              <a:rPr lang="nl-NL" sz="2800" b="0" dirty="0"/>
              <a:t>Wat werkt goed?</a:t>
            </a:r>
          </a:p>
        </p:txBody>
      </p:sp>
      <p:sp>
        <p:nvSpPr>
          <p:cNvPr id="12" name="Titel 1">
            <a:extLst>
              <a:ext uri="{FF2B5EF4-FFF2-40B4-BE49-F238E27FC236}">
                <a16:creationId xmlns:a16="http://schemas.microsoft.com/office/drawing/2014/main" id="{3808CF8A-8234-9D95-4472-C4AE2154B0ED}"/>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AA304D09-0A1B-22D8-4D1C-9BB3366FB5D2}"/>
              </a:ext>
            </a:extLst>
          </p:cNvPr>
          <p:cNvPicPr>
            <a:picLocks noChangeAspect="1"/>
          </p:cNvPicPr>
          <p:nvPr/>
        </p:nvPicPr>
        <p:blipFill>
          <a:blip r:embed="rId2"/>
          <a:stretch>
            <a:fillRect/>
          </a:stretch>
        </p:blipFill>
        <p:spPr>
          <a:xfrm>
            <a:off x="9765281" y="6217304"/>
            <a:ext cx="1982168" cy="430444"/>
          </a:xfrm>
          <a:prstGeom prst="rect">
            <a:avLst/>
          </a:prstGeom>
        </p:spPr>
      </p:pic>
      <p:pic>
        <p:nvPicPr>
          <p:cNvPr id="3" name="Afbeelding 2">
            <a:extLst>
              <a:ext uri="{FF2B5EF4-FFF2-40B4-BE49-F238E27FC236}">
                <a16:creationId xmlns:a16="http://schemas.microsoft.com/office/drawing/2014/main" id="{8191420E-68F5-0370-914F-D0AD79F150AF}"/>
              </a:ext>
            </a:extLst>
          </p:cNvPr>
          <p:cNvPicPr>
            <a:picLocks noChangeAspect="1"/>
          </p:cNvPicPr>
          <p:nvPr/>
        </p:nvPicPr>
        <p:blipFill>
          <a:blip r:embed="rId3"/>
          <a:stretch>
            <a:fillRect/>
          </a:stretch>
        </p:blipFill>
        <p:spPr>
          <a:xfrm>
            <a:off x="5974164" y="1825625"/>
            <a:ext cx="6023370" cy="3792041"/>
          </a:xfrm>
          <a:prstGeom prst="rect">
            <a:avLst/>
          </a:prstGeom>
        </p:spPr>
      </p:pic>
    </p:spTree>
    <p:extLst>
      <p:ext uri="{BB962C8B-B14F-4D97-AF65-F5344CB8AC3E}">
        <p14:creationId xmlns:p14="http://schemas.microsoft.com/office/powerpoint/2010/main" val="2805663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B0C09-D1B9-C71D-B317-9D704B7875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14E7FE3-40E9-56A0-6DFD-00FA10A7FE28}"/>
              </a:ext>
            </a:extLst>
          </p:cNvPr>
          <p:cNvSpPr>
            <a:spLocks noGrp="1"/>
          </p:cNvSpPr>
          <p:nvPr>
            <p:ph type="title"/>
          </p:nvPr>
        </p:nvSpPr>
        <p:spPr>
          <a:xfrm>
            <a:off x="838200" y="1010585"/>
            <a:ext cx="7555302" cy="589616"/>
          </a:xfrm>
        </p:spPr>
        <p:txBody>
          <a:bodyPr>
            <a:normAutofit fontScale="90000"/>
          </a:bodyPr>
          <a:lstStyle/>
          <a:p>
            <a:r>
              <a:rPr lang="nl-NL" sz="4800" b="1" dirty="0">
                <a:solidFill>
                  <a:srgbClr val="EA4E1B"/>
                </a:solidFill>
                <a:latin typeface="Aptos" panose="020B0004020202020204" pitchFamily="34" charset="0"/>
              </a:rPr>
              <a:t>Wat doen we?</a:t>
            </a:r>
          </a:p>
        </p:txBody>
      </p:sp>
      <p:sp>
        <p:nvSpPr>
          <p:cNvPr id="11" name="Tijdelijke aanduiding voor inhoud 10">
            <a:extLst>
              <a:ext uri="{FF2B5EF4-FFF2-40B4-BE49-F238E27FC236}">
                <a16:creationId xmlns:a16="http://schemas.microsoft.com/office/drawing/2014/main" id="{204F387C-6490-8993-E331-4ACCAFA77681}"/>
              </a:ext>
            </a:extLst>
          </p:cNvPr>
          <p:cNvSpPr>
            <a:spLocks noGrp="1"/>
          </p:cNvSpPr>
          <p:nvPr>
            <p:ph idx="1"/>
          </p:nvPr>
        </p:nvSpPr>
        <p:spPr>
          <a:xfrm>
            <a:off x="838200" y="1825625"/>
            <a:ext cx="7124272" cy="4351338"/>
          </a:xfrm>
        </p:spPr>
        <p:txBody>
          <a:bodyPr>
            <a:normAutofit/>
          </a:bodyPr>
          <a:lstStyle/>
          <a:p>
            <a:r>
              <a:rPr lang="nl-NL" sz="2800" b="0" dirty="0"/>
              <a:t>2 scholen in Leidsche Rijn</a:t>
            </a:r>
          </a:p>
          <a:p>
            <a:r>
              <a:rPr lang="nl-NL" sz="2800" b="0" dirty="0"/>
              <a:t>8 studenten uit verschillende opleidingen</a:t>
            </a:r>
          </a:p>
          <a:p>
            <a:r>
              <a:rPr lang="nl-NL" sz="2800" b="0" dirty="0"/>
              <a:t>begeleiders vanuit verschillende disciplines</a:t>
            </a:r>
          </a:p>
          <a:p>
            <a:r>
              <a:rPr lang="nl-NL" sz="2800" b="0" dirty="0"/>
              <a:t>thematiek uit de wijk</a:t>
            </a:r>
          </a:p>
          <a:p>
            <a:r>
              <a:rPr lang="nl-NL" sz="2800" b="0" dirty="0"/>
              <a:t>samen onderzoeken en elkaars expertise benutten</a:t>
            </a:r>
          </a:p>
        </p:txBody>
      </p:sp>
      <p:sp>
        <p:nvSpPr>
          <p:cNvPr id="12" name="Titel 1">
            <a:extLst>
              <a:ext uri="{FF2B5EF4-FFF2-40B4-BE49-F238E27FC236}">
                <a16:creationId xmlns:a16="http://schemas.microsoft.com/office/drawing/2014/main" id="{38159B5A-1214-55CE-BDA5-D5485CC35AFF}"/>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BD45A1EF-9636-9500-B0C1-6399C47AEA75}"/>
              </a:ext>
            </a:extLst>
          </p:cNvPr>
          <p:cNvPicPr>
            <a:picLocks noChangeAspect="1"/>
          </p:cNvPicPr>
          <p:nvPr/>
        </p:nvPicPr>
        <p:blipFill>
          <a:blip r:embed="rId2"/>
          <a:stretch>
            <a:fillRect/>
          </a:stretch>
        </p:blipFill>
        <p:spPr>
          <a:xfrm>
            <a:off x="9765281" y="6217304"/>
            <a:ext cx="1982168" cy="430444"/>
          </a:xfrm>
          <a:prstGeom prst="rect">
            <a:avLst/>
          </a:prstGeom>
        </p:spPr>
      </p:pic>
      <p:pic>
        <p:nvPicPr>
          <p:cNvPr id="3" name="Afbeelding 2">
            <a:extLst>
              <a:ext uri="{FF2B5EF4-FFF2-40B4-BE49-F238E27FC236}">
                <a16:creationId xmlns:a16="http://schemas.microsoft.com/office/drawing/2014/main" id="{AD74189D-458D-8BC4-747B-9F4952A4F32A}"/>
              </a:ext>
            </a:extLst>
          </p:cNvPr>
          <p:cNvPicPr>
            <a:picLocks noChangeAspect="1"/>
          </p:cNvPicPr>
          <p:nvPr/>
        </p:nvPicPr>
        <p:blipFill>
          <a:blip r:embed="rId3">
            <a:duotone>
              <a:schemeClr val="accent2">
                <a:shade val="45000"/>
                <a:satMod val="135000"/>
              </a:schemeClr>
              <a:prstClr val="white"/>
            </a:duotone>
          </a:blip>
          <a:stretch>
            <a:fillRect/>
          </a:stretch>
        </p:blipFill>
        <p:spPr>
          <a:xfrm>
            <a:off x="7674472" y="2208694"/>
            <a:ext cx="4517528" cy="3365284"/>
          </a:xfrm>
          <a:prstGeom prst="rect">
            <a:avLst/>
          </a:prstGeom>
        </p:spPr>
      </p:pic>
    </p:spTree>
    <p:extLst>
      <p:ext uri="{BB962C8B-B14F-4D97-AF65-F5344CB8AC3E}">
        <p14:creationId xmlns:p14="http://schemas.microsoft.com/office/powerpoint/2010/main" val="1119718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AC521-BBDB-AF4A-153A-D8BFCCC7E2C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E74C415-5E82-31EE-4672-93B9BD782FD8}"/>
              </a:ext>
            </a:extLst>
          </p:cNvPr>
          <p:cNvSpPr>
            <a:spLocks noGrp="1"/>
          </p:cNvSpPr>
          <p:nvPr>
            <p:ph type="title"/>
          </p:nvPr>
        </p:nvSpPr>
        <p:spPr>
          <a:xfrm>
            <a:off x="838199" y="1010585"/>
            <a:ext cx="5870825" cy="589616"/>
          </a:xfrm>
        </p:spPr>
        <p:txBody>
          <a:bodyPr>
            <a:normAutofit fontScale="90000"/>
          </a:bodyPr>
          <a:lstStyle/>
          <a:p>
            <a:r>
              <a:rPr lang="nl-NL" sz="4800" b="1" dirty="0">
                <a:solidFill>
                  <a:srgbClr val="EA4E1B"/>
                </a:solidFill>
                <a:latin typeface="Aptos" panose="020B0004020202020204" pitchFamily="34" charset="0"/>
              </a:rPr>
              <a:t>Voorbeeldcasus </a:t>
            </a:r>
          </a:p>
        </p:txBody>
      </p:sp>
      <p:sp>
        <p:nvSpPr>
          <p:cNvPr id="11" name="Tijdelijke aanduiding voor inhoud 10">
            <a:extLst>
              <a:ext uri="{FF2B5EF4-FFF2-40B4-BE49-F238E27FC236}">
                <a16:creationId xmlns:a16="http://schemas.microsoft.com/office/drawing/2014/main" id="{DC99FA1C-F0E5-2951-4CCA-2A730EB2559B}"/>
              </a:ext>
            </a:extLst>
          </p:cNvPr>
          <p:cNvSpPr>
            <a:spLocks noGrp="1"/>
          </p:cNvSpPr>
          <p:nvPr>
            <p:ph idx="1"/>
          </p:nvPr>
        </p:nvSpPr>
        <p:spPr>
          <a:xfrm>
            <a:off x="838199" y="2336751"/>
            <a:ext cx="10515600" cy="4351338"/>
          </a:xfrm>
        </p:spPr>
        <p:txBody>
          <a:bodyPr>
            <a:normAutofit/>
          </a:bodyPr>
          <a:lstStyle/>
          <a:p>
            <a:pPr marL="0" marR="0" lvl="0" indent="0" algn="l" defTabSz="914400" rtl="0" eaLnBrk="1" fontAlgn="auto" latinLnBrk="0" hangingPunct="1">
              <a:lnSpc>
                <a:spcPct val="120000"/>
              </a:lnSpc>
              <a:spcBef>
                <a:spcPts val="1000"/>
              </a:spcBef>
              <a:spcAft>
                <a:spcPts val="900"/>
              </a:spcAft>
              <a:buClrTx/>
              <a:buSzTx/>
              <a:buFont typeface="Calibri" panose="020F0502020204030204" pitchFamily="34" charset="0"/>
              <a:buNone/>
              <a:tabLst/>
              <a:defRPr/>
            </a:pPr>
            <a:r>
              <a:rPr kumimoji="0" lang="nl-NL" sz="1700" b="1" i="0" u="none" strike="noStrike" kern="1200" cap="none" spc="0" normalizeH="0" baseline="0" noProof="0" dirty="0">
                <a:ln>
                  <a:noFill/>
                </a:ln>
                <a:solidFill>
                  <a:srgbClr val="6A6A69"/>
                </a:solidFill>
                <a:effectLst/>
                <a:uLnTx/>
                <a:uFillTx/>
                <a:latin typeface="Calibri"/>
                <a:ea typeface="+mn-ea"/>
                <a:cs typeface="+mn-cs"/>
              </a:rPr>
              <a:t>Jayden is een 12-jarige jongen uit groep 8 uit Leidsche Rijn. Hij is een energieke en sociale leerling, op school heeft hij moeite met concentreren en motivatie. Buiten school is hij ontzettend actief: hij voetbalt bij een lokale club, doet aan kickboksen en gaat regelmatig met vrienden naar een </a:t>
            </a:r>
            <a:r>
              <a:rPr kumimoji="0" lang="nl-NL" sz="1700" b="1" i="0" u="none" strike="noStrike" kern="1200" cap="none" spc="0" normalizeH="0" baseline="0" noProof="0" dirty="0" err="1">
                <a:ln>
                  <a:noFill/>
                </a:ln>
                <a:solidFill>
                  <a:srgbClr val="6A6A69"/>
                </a:solidFill>
                <a:effectLst/>
                <a:uLnTx/>
                <a:uFillTx/>
                <a:latin typeface="Calibri"/>
                <a:ea typeface="+mn-ea"/>
                <a:cs typeface="+mn-cs"/>
              </a:rPr>
              <a:t>freerunpark</a:t>
            </a:r>
            <a:r>
              <a:rPr kumimoji="0" lang="nl-NL" sz="1700" b="1" i="0" u="none" strike="noStrike" kern="1200" cap="none" spc="0" normalizeH="0" baseline="0" noProof="0" dirty="0">
                <a:ln>
                  <a:noFill/>
                </a:ln>
                <a:solidFill>
                  <a:srgbClr val="6A6A69"/>
                </a:solidFill>
                <a:effectLst/>
                <a:uLnTx/>
                <a:uFillTx/>
                <a:latin typeface="Calibri"/>
                <a:ea typeface="+mn-ea"/>
                <a:cs typeface="+mn-cs"/>
              </a:rPr>
              <a:t>. Thuis heeft hij een alleenstaande moeder die hard werkt en weinig tijd heeft om hem te begeleiden bij schoolwerk.</a:t>
            </a:r>
          </a:p>
          <a:p>
            <a:pPr marL="0" marR="0" lvl="0" indent="0" algn="l" defTabSz="914400" rtl="0" eaLnBrk="1" fontAlgn="auto" latinLnBrk="0" hangingPunct="1">
              <a:lnSpc>
                <a:spcPct val="120000"/>
              </a:lnSpc>
              <a:spcBef>
                <a:spcPts val="1000"/>
              </a:spcBef>
              <a:spcAft>
                <a:spcPts val="900"/>
              </a:spcAft>
              <a:buClrTx/>
              <a:buSzTx/>
              <a:buFont typeface="Calibri" panose="020F0502020204030204" pitchFamily="34" charset="0"/>
              <a:buNone/>
              <a:tabLst/>
              <a:defRPr/>
            </a:pPr>
            <a:r>
              <a:rPr kumimoji="0" lang="nl-NL" sz="1700" b="1" i="0" u="none" strike="noStrike" kern="1200" cap="none" spc="0" normalizeH="0" baseline="0" noProof="0" dirty="0">
                <a:ln>
                  <a:noFill/>
                </a:ln>
                <a:solidFill>
                  <a:srgbClr val="6A6A69"/>
                </a:solidFill>
                <a:effectLst/>
                <a:uLnTx/>
                <a:uFillTx/>
                <a:latin typeface="Calibri"/>
                <a:ea typeface="+mn-ea"/>
                <a:cs typeface="+mn-cs"/>
              </a:rPr>
              <a:t>Problemen op school</a:t>
            </a:r>
          </a:p>
          <a:p>
            <a:pPr marL="0" marR="0" lvl="0" indent="0" algn="l" defTabSz="914400" rtl="0" eaLnBrk="1" fontAlgn="auto" latinLnBrk="0" hangingPunct="1">
              <a:lnSpc>
                <a:spcPct val="120000"/>
              </a:lnSpc>
              <a:spcBef>
                <a:spcPts val="1000"/>
              </a:spcBef>
              <a:spcAft>
                <a:spcPts val="900"/>
              </a:spcAft>
              <a:buClrTx/>
              <a:buSzTx/>
              <a:buFont typeface="Calibri" panose="020F0502020204030204" pitchFamily="34" charset="0"/>
              <a:buChar char="​"/>
              <a:tabLst/>
              <a:defRPr/>
            </a:pPr>
            <a:r>
              <a:rPr kumimoji="0" lang="nl-NL" sz="1700" b="1" i="0" u="none" strike="noStrike" kern="1200" cap="none" spc="0" normalizeH="0" baseline="0" noProof="0" dirty="0">
                <a:ln>
                  <a:noFill/>
                </a:ln>
                <a:solidFill>
                  <a:srgbClr val="6A6A69"/>
                </a:solidFill>
                <a:effectLst/>
                <a:uLnTx/>
                <a:uFillTx/>
                <a:latin typeface="Calibri"/>
                <a:ea typeface="+mn-ea"/>
                <a:cs typeface="+mn-cs"/>
              </a:rPr>
              <a:t>Jayden lijkt zich nauwelijks betrokken te voelen bij de lessen. Hij droomt weg, maakt zijn huiswerk niet af en mist vaak instructies. Zijn leerkracht merkt dat hij snel gefrustreerd raakt als hij iets niet snapt en dan al snel afhaakt. De interne begeleider (</a:t>
            </a:r>
            <a:r>
              <a:rPr kumimoji="0" lang="nl-NL" sz="1700" b="1" i="0" u="none" strike="noStrike" kern="1200" cap="none" spc="0" normalizeH="0" baseline="0" noProof="0" dirty="0" err="1">
                <a:ln>
                  <a:noFill/>
                </a:ln>
                <a:solidFill>
                  <a:srgbClr val="6A6A69"/>
                </a:solidFill>
                <a:effectLst/>
                <a:uLnTx/>
                <a:uFillTx/>
                <a:latin typeface="Calibri"/>
                <a:ea typeface="+mn-ea"/>
                <a:cs typeface="+mn-cs"/>
              </a:rPr>
              <a:t>IB’er</a:t>
            </a:r>
            <a:r>
              <a:rPr kumimoji="0" lang="nl-NL" sz="1700" b="1" i="0" u="none" strike="noStrike" kern="1200" cap="none" spc="0" normalizeH="0" baseline="0" noProof="0" dirty="0">
                <a:ln>
                  <a:noFill/>
                </a:ln>
                <a:solidFill>
                  <a:srgbClr val="6A6A69"/>
                </a:solidFill>
                <a:effectLst/>
                <a:uLnTx/>
                <a:uFillTx/>
                <a:latin typeface="Calibri"/>
                <a:ea typeface="+mn-ea"/>
                <a:cs typeface="+mn-cs"/>
              </a:rPr>
              <a:t>) signaleert dat hij moeite heeft met plannen en organiseren. Zijn resultaten blijven achter en er is zorg of hij goed voorbereid is op de middelbare school.</a:t>
            </a:r>
          </a:p>
        </p:txBody>
      </p:sp>
      <p:sp>
        <p:nvSpPr>
          <p:cNvPr id="12" name="Titel 1">
            <a:extLst>
              <a:ext uri="{FF2B5EF4-FFF2-40B4-BE49-F238E27FC236}">
                <a16:creationId xmlns:a16="http://schemas.microsoft.com/office/drawing/2014/main" id="{B3A08238-94F1-0A5F-BB8E-DC1057B0109B}"/>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15626A95-ACC5-5C82-BA7A-A192D7D22E76}"/>
              </a:ext>
            </a:extLst>
          </p:cNvPr>
          <p:cNvPicPr>
            <a:picLocks noChangeAspect="1"/>
          </p:cNvPicPr>
          <p:nvPr/>
        </p:nvPicPr>
        <p:blipFill>
          <a:blip r:embed="rId2"/>
          <a:stretch>
            <a:fillRect/>
          </a:stretch>
        </p:blipFill>
        <p:spPr>
          <a:xfrm>
            <a:off x="9765281" y="6217304"/>
            <a:ext cx="1982168" cy="430444"/>
          </a:xfrm>
          <a:prstGeom prst="rect">
            <a:avLst/>
          </a:prstGeom>
        </p:spPr>
      </p:pic>
      <p:pic>
        <p:nvPicPr>
          <p:cNvPr id="3" name="Afbeelding 2">
            <a:extLst>
              <a:ext uri="{FF2B5EF4-FFF2-40B4-BE49-F238E27FC236}">
                <a16:creationId xmlns:a16="http://schemas.microsoft.com/office/drawing/2014/main" id="{9D28D9D3-5A2E-D2C3-941E-86E605277A87}"/>
              </a:ext>
            </a:extLst>
          </p:cNvPr>
          <p:cNvPicPr>
            <a:picLocks noChangeAspect="1"/>
          </p:cNvPicPr>
          <p:nvPr/>
        </p:nvPicPr>
        <p:blipFill>
          <a:blip r:embed="rId3"/>
          <a:stretch>
            <a:fillRect/>
          </a:stretch>
        </p:blipFill>
        <p:spPr>
          <a:xfrm>
            <a:off x="8931948" y="147636"/>
            <a:ext cx="2999492" cy="2182557"/>
          </a:xfrm>
          <a:prstGeom prst="rect">
            <a:avLst/>
          </a:prstGeom>
        </p:spPr>
      </p:pic>
    </p:spTree>
    <p:extLst>
      <p:ext uri="{BB962C8B-B14F-4D97-AF65-F5344CB8AC3E}">
        <p14:creationId xmlns:p14="http://schemas.microsoft.com/office/powerpoint/2010/main" val="389370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64C7E-135B-55E1-262F-FE7D0E2438A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9385CD0-428C-E188-68A9-412F25AFC3FE}"/>
              </a:ext>
            </a:extLst>
          </p:cNvPr>
          <p:cNvSpPr>
            <a:spLocks noGrp="1"/>
          </p:cNvSpPr>
          <p:nvPr>
            <p:ph type="title"/>
          </p:nvPr>
        </p:nvSpPr>
        <p:spPr>
          <a:xfrm>
            <a:off x="838200" y="1010585"/>
            <a:ext cx="7545512" cy="589616"/>
          </a:xfrm>
        </p:spPr>
        <p:txBody>
          <a:bodyPr>
            <a:normAutofit fontScale="90000"/>
          </a:bodyPr>
          <a:lstStyle/>
          <a:p>
            <a:r>
              <a:rPr lang="nl-NL" sz="4800" b="1" dirty="0">
                <a:solidFill>
                  <a:srgbClr val="EA4E1B"/>
                </a:solidFill>
                <a:latin typeface="Aptos" panose="020B0004020202020204" pitchFamily="34" charset="0"/>
              </a:rPr>
              <a:t>Betrokken professionals </a:t>
            </a:r>
          </a:p>
        </p:txBody>
      </p:sp>
      <p:pic>
        <p:nvPicPr>
          <p:cNvPr id="4" name="Tijdelijke aanduiding voor inhoud 3">
            <a:extLst>
              <a:ext uri="{FF2B5EF4-FFF2-40B4-BE49-F238E27FC236}">
                <a16:creationId xmlns:a16="http://schemas.microsoft.com/office/drawing/2014/main" id="{47B321B3-89FD-DF24-0FFB-45E1CC2910C3}"/>
              </a:ext>
            </a:extLst>
          </p:cNvPr>
          <p:cNvPicPr>
            <a:picLocks noGrp="1" noChangeAspect="1"/>
          </p:cNvPicPr>
          <p:nvPr>
            <p:ph idx="1"/>
          </p:nvPr>
        </p:nvPicPr>
        <p:blipFill>
          <a:blip r:embed="rId2"/>
          <a:stretch>
            <a:fillRect/>
          </a:stretch>
        </p:blipFill>
        <p:spPr>
          <a:xfrm>
            <a:off x="512317" y="2000506"/>
            <a:ext cx="5340559" cy="3846909"/>
          </a:xfrm>
          <a:prstGeom prst="rect">
            <a:avLst/>
          </a:prstGeom>
        </p:spPr>
      </p:pic>
      <p:sp>
        <p:nvSpPr>
          <p:cNvPr id="12" name="Titel 1">
            <a:extLst>
              <a:ext uri="{FF2B5EF4-FFF2-40B4-BE49-F238E27FC236}">
                <a16:creationId xmlns:a16="http://schemas.microsoft.com/office/drawing/2014/main" id="{0CB431F8-0817-6D42-3A1A-77DF70C0B218}"/>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39535F40-B009-C1C4-C840-B014DAEA35BD}"/>
              </a:ext>
            </a:extLst>
          </p:cNvPr>
          <p:cNvPicPr>
            <a:picLocks noChangeAspect="1"/>
          </p:cNvPicPr>
          <p:nvPr/>
        </p:nvPicPr>
        <p:blipFill>
          <a:blip r:embed="rId3"/>
          <a:stretch>
            <a:fillRect/>
          </a:stretch>
        </p:blipFill>
        <p:spPr>
          <a:xfrm>
            <a:off x="9765281" y="6217304"/>
            <a:ext cx="1982168" cy="430444"/>
          </a:xfrm>
          <a:prstGeom prst="rect">
            <a:avLst/>
          </a:prstGeom>
        </p:spPr>
      </p:pic>
      <p:pic>
        <p:nvPicPr>
          <p:cNvPr id="5" name="Afbeelding 4">
            <a:extLst>
              <a:ext uri="{FF2B5EF4-FFF2-40B4-BE49-F238E27FC236}">
                <a16:creationId xmlns:a16="http://schemas.microsoft.com/office/drawing/2014/main" id="{261C47F3-156A-204E-CA21-70172D5262C6}"/>
              </a:ext>
            </a:extLst>
          </p:cNvPr>
          <p:cNvPicPr>
            <a:picLocks noChangeAspect="1"/>
          </p:cNvPicPr>
          <p:nvPr/>
        </p:nvPicPr>
        <p:blipFill>
          <a:blip r:embed="rId4"/>
          <a:stretch>
            <a:fillRect/>
          </a:stretch>
        </p:blipFill>
        <p:spPr>
          <a:xfrm>
            <a:off x="6558303" y="2248495"/>
            <a:ext cx="5316173" cy="3846909"/>
          </a:xfrm>
          <a:prstGeom prst="rect">
            <a:avLst/>
          </a:prstGeom>
        </p:spPr>
      </p:pic>
    </p:spTree>
    <p:extLst>
      <p:ext uri="{BB962C8B-B14F-4D97-AF65-F5344CB8AC3E}">
        <p14:creationId xmlns:p14="http://schemas.microsoft.com/office/powerpoint/2010/main" val="2046030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15B28-F6BC-69C4-8DCD-C05AE93FEC9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59A837A-6AB2-9818-8C1B-89C7B6B45AEA}"/>
              </a:ext>
            </a:extLst>
          </p:cNvPr>
          <p:cNvSpPr>
            <a:spLocks noGrp="1"/>
          </p:cNvSpPr>
          <p:nvPr>
            <p:ph type="title"/>
          </p:nvPr>
        </p:nvSpPr>
        <p:spPr>
          <a:xfrm>
            <a:off x="838199" y="1010585"/>
            <a:ext cx="10909249" cy="589616"/>
          </a:xfrm>
        </p:spPr>
        <p:txBody>
          <a:bodyPr>
            <a:normAutofit fontScale="90000"/>
          </a:bodyPr>
          <a:lstStyle/>
          <a:p>
            <a:r>
              <a:rPr lang="nl-NL" sz="4800" b="1" dirty="0">
                <a:solidFill>
                  <a:srgbClr val="EA4E1B"/>
                </a:solidFill>
                <a:latin typeface="Aptos" panose="020B0004020202020204" pitchFamily="34" charset="0"/>
              </a:rPr>
              <a:t>Wat zou interprofessioneel samenwerken rondom Jayden kunnen opleveren? </a:t>
            </a:r>
          </a:p>
        </p:txBody>
      </p:sp>
      <p:sp>
        <p:nvSpPr>
          <p:cNvPr id="12" name="Titel 1">
            <a:extLst>
              <a:ext uri="{FF2B5EF4-FFF2-40B4-BE49-F238E27FC236}">
                <a16:creationId xmlns:a16="http://schemas.microsoft.com/office/drawing/2014/main" id="{2B75FD0C-A506-2FFB-0E06-6AAA6A4162ED}"/>
              </a:ext>
            </a:extLst>
          </p:cNvPr>
          <p:cNvSpPr txBox="1">
            <a:spLocks/>
          </p:cNvSpPr>
          <p:nvPr/>
        </p:nvSpPr>
        <p:spPr>
          <a:xfrm>
            <a:off x="542364" y="6257645"/>
            <a:ext cx="5280466" cy="4304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1200" spc="300" dirty="0">
                <a:solidFill>
                  <a:srgbClr val="5A1C1D"/>
                </a:solidFill>
                <a:effectLst/>
                <a:latin typeface="Aptos" panose="020B0004020202020204" pitchFamily="34" charset="0"/>
              </a:rPr>
              <a:t>Interprofessioneel opleiden | 9 april 2025</a:t>
            </a:r>
          </a:p>
        </p:txBody>
      </p:sp>
      <p:pic>
        <p:nvPicPr>
          <p:cNvPr id="14" name="Afbeelding 13">
            <a:extLst>
              <a:ext uri="{FF2B5EF4-FFF2-40B4-BE49-F238E27FC236}">
                <a16:creationId xmlns:a16="http://schemas.microsoft.com/office/drawing/2014/main" id="{9EE9A798-8CF5-184C-A5A3-9F9B9271F1B9}"/>
              </a:ext>
            </a:extLst>
          </p:cNvPr>
          <p:cNvPicPr>
            <a:picLocks noChangeAspect="1"/>
          </p:cNvPicPr>
          <p:nvPr/>
        </p:nvPicPr>
        <p:blipFill>
          <a:blip r:embed="rId2"/>
          <a:stretch>
            <a:fillRect/>
          </a:stretch>
        </p:blipFill>
        <p:spPr>
          <a:xfrm>
            <a:off x="9765281" y="6217304"/>
            <a:ext cx="1982168" cy="430444"/>
          </a:xfrm>
          <a:prstGeom prst="rect">
            <a:avLst/>
          </a:prstGeom>
        </p:spPr>
      </p:pic>
      <p:pic>
        <p:nvPicPr>
          <p:cNvPr id="3" name="Tijdelijke aanduiding voor inhoud 6" descr="Vraagteken op een groene pastelkleurige achtergrond">
            <a:extLst>
              <a:ext uri="{FF2B5EF4-FFF2-40B4-BE49-F238E27FC236}">
                <a16:creationId xmlns:a16="http://schemas.microsoft.com/office/drawing/2014/main" id="{B50E555B-F93B-3531-43A7-B2D34F0D4D7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95108" y="1825625"/>
            <a:ext cx="5801784" cy="4351338"/>
          </a:xfrm>
          <a:noFill/>
        </p:spPr>
      </p:pic>
    </p:spTree>
    <p:extLst>
      <p:ext uri="{BB962C8B-B14F-4D97-AF65-F5344CB8AC3E}">
        <p14:creationId xmlns:p14="http://schemas.microsoft.com/office/powerpoint/2010/main" val="2084384018"/>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D5941979C92F4D85260E9F17E6EFC8" ma:contentTypeVersion="15" ma:contentTypeDescription="Een nieuw document maken." ma:contentTypeScope="" ma:versionID="ecb3b093c28f94850d1e472e8b7b8922">
  <xsd:schema xmlns:xsd="http://www.w3.org/2001/XMLSchema" xmlns:xs="http://www.w3.org/2001/XMLSchema" xmlns:p="http://schemas.microsoft.com/office/2006/metadata/properties" xmlns:ns2="cb77cdb2-d043-49ef-964c-5f83165295b4" xmlns:ns3="c79f7fc8-4be1-468e-8532-b0361ae864ff" targetNamespace="http://schemas.microsoft.com/office/2006/metadata/properties" ma:root="true" ma:fieldsID="b1cab234f42c6667c78940449aec6fc8" ns2:_="" ns3:_="">
    <xsd:import namespace="cb77cdb2-d043-49ef-964c-5f83165295b4"/>
    <xsd:import namespace="c79f7fc8-4be1-468e-8532-b0361ae864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77cdb2-d043-49ef-964c-5f83165295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8fae4888-539b-421a-988d-82a1b1fdd0b8"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79f7fc8-4be1-468e-8532-b0361ae864ff"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8de83920-75bc-4666-9615-e5e2aa8a7bd0}" ma:internalName="TaxCatchAll" ma:showField="CatchAllData" ma:web="c79f7fc8-4be1-468e-8532-b0361ae864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79f7fc8-4be1-468e-8532-b0361ae864ff" xsi:nil="true"/>
    <lcf76f155ced4ddcb4097134ff3c332f xmlns="cb77cdb2-d043-49ef-964c-5f83165295b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F463187-2793-4BFB-A860-38B3A0A2C488}"/>
</file>

<file path=customXml/itemProps2.xml><?xml version="1.0" encoding="utf-8"?>
<ds:datastoreItem xmlns:ds="http://schemas.openxmlformats.org/officeDocument/2006/customXml" ds:itemID="{6508E12C-6DB2-4B06-A790-94C2428E99E4}"/>
</file>

<file path=customXml/itemProps3.xml><?xml version="1.0" encoding="utf-8"?>
<ds:datastoreItem xmlns:ds="http://schemas.openxmlformats.org/officeDocument/2006/customXml" ds:itemID="{A22454D7-2469-404C-8EC7-140CE873281A}"/>
</file>

<file path=docProps/app.xml><?xml version="1.0" encoding="utf-8"?>
<Properties xmlns="http://schemas.openxmlformats.org/officeDocument/2006/extended-properties" xmlns:vt="http://schemas.openxmlformats.org/officeDocument/2006/docPropsVTypes">
  <TotalTime>74</TotalTime>
  <Words>482</Words>
  <Application>Microsoft Office PowerPoint</Application>
  <PresentationFormat>Breedbeeld</PresentationFormat>
  <Paragraphs>64</Paragraphs>
  <Slides>16</Slides>
  <Notes>0</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16</vt:i4>
      </vt:variant>
    </vt:vector>
  </HeadingPairs>
  <TitlesOfParts>
    <vt:vector size="23" baseType="lpstr">
      <vt:lpstr>Aptos</vt:lpstr>
      <vt:lpstr>Aptos SemiBold</vt:lpstr>
      <vt:lpstr>Arial</vt:lpstr>
      <vt:lpstr>Calibri</vt:lpstr>
      <vt:lpstr>Calibri Light</vt:lpstr>
      <vt:lpstr>Wingdings</vt:lpstr>
      <vt:lpstr>Kantoorthema</vt:lpstr>
      <vt:lpstr>PowerPoint-presentatie</vt:lpstr>
      <vt:lpstr>Even voorstellen</vt:lpstr>
      <vt:lpstr>Agenda</vt:lpstr>
      <vt:lpstr>Samenwerken in en rond de school met andere professionals rondom een kind</vt:lpstr>
      <vt:lpstr>Introductie</vt:lpstr>
      <vt:lpstr>Wat doen we?</vt:lpstr>
      <vt:lpstr>Voorbeeldcasus </vt:lpstr>
      <vt:lpstr>Betrokken professionals </vt:lpstr>
      <vt:lpstr>Wat zou interprofessioneel samenwerken rondom Jayden kunnen opleveren? </vt:lpstr>
      <vt:lpstr>PowerPoint-presentatie</vt:lpstr>
      <vt:lpstr>Ervaringen van studenten</vt:lpstr>
      <vt:lpstr>Ervaringen van studenten uit het leernetwerk</vt:lpstr>
      <vt:lpstr>Ervaringen en kansen uit jullie context</vt:lpstr>
      <vt:lpstr>Afronding</vt:lpstr>
      <vt:lpstr>Tip van onze studenten</vt:lpstr>
      <vt:lpstr>Bedankt voor  uw aanwezigheid!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Tineke van der Jagt</dc:creator>
  <cp:lastModifiedBy>Audrey Mahn</cp:lastModifiedBy>
  <cp:revision>2</cp:revision>
  <dcterms:created xsi:type="dcterms:W3CDTF">2025-04-04T06:25:43Z</dcterms:created>
  <dcterms:modified xsi:type="dcterms:W3CDTF">2025-04-14T08:41:54Z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0x010100E7D5941979C92F4D85260E9F17E6EFC8</vt:lpwstr>
  </property>
</Properties>
</file>